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19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ppt/revisionInfo.xml" ContentType="application/vnd.ms-powerpoint.revisioninfo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7" r:id="rId3"/>
    <p:sldId id="259" r:id="rId4"/>
    <p:sldId id="258" r:id="rId5"/>
    <p:sldId id="261" r:id="rId6"/>
    <p:sldId id="260" r:id="rId7"/>
    <p:sldId id="299" r:id="rId8"/>
    <p:sldId id="262" r:id="rId9"/>
    <p:sldId id="263" r:id="rId10"/>
    <p:sldId id="274" r:id="rId11"/>
    <p:sldId id="271" r:id="rId12"/>
    <p:sldId id="273" r:id="rId13"/>
    <p:sldId id="272" r:id="rId14"/>
    <p:sldId id="288" r:id="rId15"/>
    <p:sldId id="264" r:id="rId16"/>
    <p:sldId id="265" r:id="rId17"/>
    <p:sldId id="266" r:id="rId18"/>
    <p:sldId id="280" r:id="rId19"/>
    <p:sldId id="292" r:id="rId20"/>
    <p:sldId id="290" r:id="rId21"/>
    <p:sldId id="279" r:id="rId22"/>
    <p:sldId id="267" r:id="rId23"/>
    <p:sldId id="291" r:id="rId24"/>
    <p:sldId id="276" r:id="rId25"/>
    <p:sldId id="282" r:id="rId26"/>
    <p:sldId id="281" r:id="rId27"/>
    <p:sldId id="283" r:id="rId28"/>
    <p:sldId id="293" r:id="rId29"/>
    <p:sldId id="295" r:id="rId30"/>
    <p:sldId id="285" r:id="rId31"/>
    <p:sldId id="284" r:id="rId32"/>
    <p:sldId id="298" r:id="rId33"/>
    <p:sldId id="297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4" autoAdjust="0"/>
  </p:normalViewPr>
  <p:slideViewPr>
    <p:cSldViewPr snapToGrid="0">
      <p:cViewPr varScale="1">
        <p:scale>
          <a:sx n="109" d="100"/>
          <a:sy n="109" d="100"/>
        </p:scale>
        <p:origin x="16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7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FF279B-10BB-4EFF-8280-D110E8450DFF}" type="doc">
      <dgm:prSet loTypeId="urn:microsoft.com/office/officeart/2005/8/layout/hierarchy1" loCatId="hierarchy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DE7C158-77EB-41C8-99AB-AD2E91E5FF3F}">
      <dgm:prSet/>
      <dgm:spPr/>
      <dgm:t>
        <a:bodyPr/>
        <a:lstStyle/>
        <a:p>
          <a:r>
            <a:rPr lang="nb-NO"/>
            <a:t>1,87/3,9 = 47%  </a:t>
          </a:r>
          <a:endParaRPr lang="en-US"/>
        </a:p>
      </dgm:t>
    </dgm:pt>
    <dgm:pt modelId="{319ADC15-240E-4621-A58D-39F1DE441E2A}" type="parTrans" cxnId="{51827BC4-AB64-4254-B582-5F357884D413}">
      <dgm:prSet/>
      <dgm:spPr/>
      <dgm:t>
        <a:bodyPr/>
        <a:lstStyle/>
        <a:p>
          <a:endParaRPr lang="en-US"/>
        </a:p>
      </dgm:t>
    </dgm:pt>
    <dgm:pt modelId="{CEEAC523-F97E-41EC-A778-EB2CEAFDA9E9}" type="sibTrans" cxnId="{51827BC4-AB64-4254-B582-5F357884D413}">
      <dgm:prSet/>
      <dgm:spPr/>
      <dgm:t>
        <a:bodyPr/>
        <a:lstStyle/>
        <a:p>
          <a:endParaRPr lang="en-US"/>
        </a:p>
      </dgm:t>
    </dgm:pt>
    <dgm:pt modelId="{7B705FC9-926A-45F9-9B75-C3EA8AE9F883}">
      <dgm:prSet/>
      <dgm:spPr/>
      <dgm:t>
        <a:bodyPr/>
        <a:lstStyle/>
        <a:p>
          <a:r>
            <a:rPr lang="nb-NO"/>
            <a:t>FORBEDRING PÅ 53% SIDEN 2010</a:t>
          </a:r>
          <a:endParaRPr lang="en-US"/>
        </a:p>
      </dgm:t>
    </dgm:pt>
    <dgm:pt modelId="{B1780B57-F577-4347-A300-397A9B81D993}" type="parTrans" cxnId="{099D5516-AFA7-46F5-9E40-C2D0427F1A48}">
      <dgm:prSet/>
      <dgm:spPr/>
      <dgm:t>
        <a:bodyPr/>
        <a:lstStyle/>
        <a:p>
          <a:endParaRPr lang="en-US"/>
        </a:p>
      </dgm:t>
    </dgm:pt>
    <dgm:pt modelId="{BE1F2559-6950-4D5B-A625-327E17DA53E9}" type="sibTrans" cxnId="{099D5516-AFA7-46F5-9E40-C2D0427F1A48}">
      <dgm:prSet/>
      <dgm:spPr/>
      <dgm:t>
        <a:bodyPr/>
        <a:lstStyle/>
        <a:p>
          <a:endParaRPr lang="en-US"/>
        </a:p>
      </dgm:t>
    </dgm:pt>
    <dgm:pt modelId="{7B75B5D9-729A-4A11-A4B3-C169CE84226D}" type="pres">
      <dgm:prSet presAssocID="{7DFF279B-10BB-4EFF-8280-D110E8450DF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9C216AD-FC03-410E-88F7-3CD1552CFB99}" type="pres">
      <dgm:prSet presAssocID="{BDE7C158-77EB-41C8-99AB-AD2E91E5FF3F}" presName="hierRoot1" presStyleCnt="0"/>
      <dgm:spPr/>
    </dgm:pt>
    <dgm:pt modelId="{D67D5BF4-7F14-495A-976C-0859D711747E}" type="pres">
      <dgm:prSet presAssocID="{BDE7C158-77EB-41C8-99AB-AD2E91E5FF3F}" presName="composite" presStyleCnt="0"/>
      <dgm:spPr/>
    </dgm:pt>
    <dgm:pt modelId="{49BD51AE-68BA-447D-B6A5-92834528725C}" type="pres">
      <dgm:prSet presAssocID="{BDE7C158-77EB-41C8-99AB-AD2E91E5FF3F}" presName="background" presStyleLbl="node0" presStyleIdx="0" presStyleCnt="2"/>
      <dgm:spPr/>
    </dgm:pt>
    <dgm:pt modelId="{8852AC6C-5485-465C-A490-137C9F3190EE}" type="pres">
      <dgm:prSet presAssocID="{BDE7C158-77EB-41C8-99AB-AD2E91E5FF3F}" presName="text" presStyleLbl="fgAcc0" presStyleIdx="0" presStyleCnt="2">
        <dgm:presLayoutVars>
          <dgm:chPref val="3"/>
        </dgm:presLayoutVars>
      </dgm:prSet>
      <dgm:spPr/>
    </dgm:pt>
    <dgm:pt modelId="{331AAC4E-59E1-48DB-95F7-34C78BBF7D8D}" type="pres">
      <dgm:prSet presAssocID="{BDE7C158-77EB-41C8-99AB-AD2E91E5FF3F}" presName="hierChild2" presStyleCnt="0"/>
      <dgm:spPr/>
    </dgm:pt>
    <dgm:pt modelId="{04DEEB4C-F967-42C4-B28C-733079222DF9}" type="pres">
      <dgm:prSet presAssocID="{7B705FC9-926A-45F9-9B75-C3EA8AE9F883}" presName="hierRoot1" presStyleCnt="0"/>
      <dgm:spPr/>
    </dgm:pt>
    <dgm:pt modelId="{DC7F1897-6AA2-47F0-BC9F-EF1588AF9AC0}" type="pres">
      <dgm:prSet presAssocID="{7B705FC9-926A-45F9-9B75-C3EA8AE9F883}" presName="composite" presStyleCnt="0"/>
      <dgm:spPr/>
    </dgm:pt>
    <dgm:pt modelId="{8088E0A0-4CB8-4BD7-946F-F2BB30874A7E}" type="pres">
      <dgm:prSet presAssocID="{7B705FC9-926A-45F9-9B75-C3EA8AE9F883}" presName="background" presStyleLbl="node0" presStyleIdx="1" presStyleCnt="2"/>
      <dgm:spPr/>
    </dgm:pt>
    <dgm:pt modelId="{1142E0AD-608F-4B47-B2BE-D82E695E9EED}" type="pres">
      <dgm:prSet presAssocID="{7B705FC9-926A-45F9-9B75-C3EA8AE9F883}" presName="text" presStyleLbl="fgAcc0" presStyleIdx="1" presStyleCnt="2">
        <dgm:presLayoutVars>
          <dgm:chPref val="3"/>
        </dgm:presLayoutVars>
      </dgm:prSet>
      <dgm:spPr/>
    </dgm:pt>
    <dgm:pt modelId="{CCC1E096-98C3-4681-8EE8-33709A707D70}" type="pres">
      <dgm:prSet presAssocID="{7B705FC9-926A-45F9-9B75-C3EA8AE9F883}" presName="hierChild2" presStyleCnt="0"/>
      <dgm:spPr/>
    </dgm:pt>
  </dgm:ptLst>
  <dgm:cxnLst>
    <dgm:cxn modelId="{4BA6E80A-3005-4A6C-B88A-A85745A6CACF}" type="presOf" srcId="{BDE7C158-77EB-41C8-99AB-AD2E91E5FF3F}" destId="{8852AC6C-5485-465C-A490-137C9F3190EE}" srcOrd="0" destOrd="0" presId="urn:microsoft.com/office/officeart/2005/8/layout/hierarchy1"/>
    <dgm:cxn modelId="{5411180E-FD63-4535-8B72-428EE97BD2F5}" type="presOf" srcId="{7DFF279B-10BB-4EFF-8280-D110E8450DFF}" destId="{7B75B5D9-729A-4A11-A4B3-C169CE84226D}" srcOrd="0" destOrd="0" presId="urn:microsoft.com/office/officeart/2005/8/layout/hierarchy1"/>
    <dgm:cxn modelId="{099D5516-AFA7-46F5-9E40-C2D0427F1A48}" srcId="{7DFF279B-10BB-4EFF-8280-D110E8450DFF}" destId="{7B705FC9-926A-45F9-9B75-C3EA8AE9F883}" srcOrd="1" destOrd="0" parTransId="{B1780B57-F577-4347-A300-397A9B81D993}" sibTransId="{BE1F2559-6950-4D5B-A625-327E17DA53E9}"/>
    <dgm:cxn modelId="{D0E2BB92-4F05-43A4-B87E-A19773B12C6F}" type="presOf" srcId="{7B705FC9-926A-45F9-9B75-C3EA8AE9F883}" destId="{1142E0AD-608F-4B47-B2BE-D82E695E9EED}" srcOrd="0" destOrd="0" presId="urn:microsoft.com/office/officeart/2005/8/layout/hierarchy1"/>
    <dgm:cxn modelId="{51827BC4-AB64-4254-B582-5F357884D413}" srcId="{7DFF279B-10BB-4EFF-8280-D110E8450DFF}" destId="{BDE7C158-77EB-41C8-99AB-AD2E91E5FF3F}" srcOrd="0" destOrd="0" parTransId="{319ADC15-240E-4621-A58D-39F1DE441E2A}" sibTransId="{CEEAC523-F97E-41EC-A778-EB2CEAFDA9E9}"/>
    <dgm:cxn modelId="{0CBC0F93-B41C-468A-913C-74641F547C84}" type="presParOf" srcId="{7B75B5D9-729A-4A11-A4B3-C169CE84226D}" destId="{B9C216AD-FC03-410E-88F7-3CD1552CFB99}" srcOrd="0" destOrd="0" presId="urn:microsoft.com/office/officeart/2005/8/layout/hierarchy1"/>
    <dgm:cxn modelId="{911AB712-280B-4F03-82CF-89FEF3CA4F9D}" type="presParOf" srcId="{B9C216AD-FC03-410E-88F7-3CD1552CFB99}" destId="{D67D5BF4-7F14-495A-976C-0859D711747E}" srcOrd="0" destOrd="0" presId="urn:microsoft.com/office/officeart/2005/8/layout/hierarchy1"/>
    <dgm:cxn modelId="{F965EA0A-752A-473E-B1DD-43369B982A9D}" type="presParOf" srcId="{D67D5BF4-7F14-495A-976C-0859D711747E}" destId="{49BD51AE-68BA-447D-B6A5-92834528725C}" srcOrd="0" destOrd="0" presId="urn:microsoft.com/office/officeart/2005/8/layout/hierarchy1"/>
    <dgm:cxn modelId="{254A4A45-7087-4184-9E5D-950513963E2B}" type="presParOf" srcId="{D67D5BF4-7F14-495A-976C-0859D711747E}" destId="{8852AC6C-5485-465C-A490-137C9F3190EE}" srcOrd="1" destOrd="0" presId="urn:microsoft.com/office/officeart/2005/8/layout/hierarchy1"/>
    <dgm:cxn modelId="{4D527C9A-4B1D-4E54-BAFB-A18434AFB8E3}" type="presParOf" srcId="{B9C216AD-FC03-410E-88F7-3CD1552CFB99}" destId="{331AAC4E-59E1-48DB-95F7-34C78BBF7D8D}" srcOrd="1" destOrd="0" presId="urn:microsoft.com/office/officeart/2005/8/layout/hierarchy1"/>
    <dgm:cxn modelId="{3AFBE0C5-4FAB-498D-A346-6B9EE65BF03A}" type="presParOf" srcId="{7B75B5D9-729A-4A11-A4B3-C169CE84226D}" destId="{04DEEB4C-F967-42C4-B28C-733079222DF9}" srcOrd="1" destOrd="0" presId="urn:microsoft.com/office/officeart/2005/8/layout/hierarchy1"/>
    <dgm:cxn modelId="{20505AB8-7380-4E33-A11D-DD82DB67DB38}" type="presParOf" srcId="{04DEEB4C-F967-42C4-B28C-733079222DF9}" destId="{DC7F1897-6AA2-47F0-BC9F-EF1588AF9AC0}" srcOrd="0" destOrd="0" presId="urn:microsoft.com/office/officeart/2005/8/layout/hierarchy1"/>
    <dgm:cxn modelId="{AC2DD37C-304B-4A07-B353-15EF7794ECC5}" type="presParOf" srcId="{DC7F1897-6AA2-47F0-BC9F-EF1588AF9AC0}" destId="{8088E0A0-4CB8-4BD7-946F-F2BB30874A7E}" srcOrd="0" destOrd="0" presId="urn:microsoft.com/office/officeart/2005/8/layout/hierarchy1"/>
    <dgm:cxn modelId="{4E8637D1-68DE-45FF-96CC-C436A1ADCF2E}" type="presParOf" srcId="{DC7F1897-6AA2-47F0-BC9F-EF1588AF9AC0}" destId="{1142E0AD-608F-4B47-B2BE-D82E695E9EED}" srcOrd="1" destOrd="0" presId="urn:microsoft.com/office/officeart/2005/8/layout/hierarchy1"/>
    <dgm:cxn modelId="{743677C0-7B00-422C-B9BF-ED66172B08DA}" type="presParOf" srcId="{04DEEB4C-F967-42C4-B28C-733079222DF9}" destId="{CCC1E096-98C3-4681-8EE8-33709A707D7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D51AE-68BA-447D-B6A5-92834528725C}">
      <dsp:nvSpPr>
        <dsp:cNvPr id="0" name=""/>
        <dsp:cNvSpPr/>
      </dsp:nvSpPr>
      <dsp:spPr>
        <a:xfrm>
          <a:off x="962" y="826005"/>
          <a:ext cx="3379189" cy="21457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52AC6C-5485-465C-A490-137C9F3190EE}">
      <dsp:nvSpPr>
        <dsp:cNvPr id="0" name=""/>
        <dsp:cNvSpPr/>
      </dsp:nvSpPr>
      <dsp:spPr>
        <a:xfrm>
          <a:off x="376428" y="1182697"/>
          <a:ext cx="3379189" cy="21457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4000" kern="1200"/>
            <a:t>1,87/3,9 = 47%  </a:t>
          </a:r>
          <a:endParaRPr lang="en-US" sz="4000" kern="1200"/>
        </a:p>
      </dsp:txBody>
      <dsp:txXfrm>
        <a:off x="439276" y="1245545"/>
        <a:ext cx="3253493" cy="2020089"/>
      </dsp:txXfrm>
    </dsp:sp>
    <dsp:sp modelId="{8088E0A0-4CB8-4BD7-946F-F2BB30874A7E}">
      <dsp:nvSpPr>
        <dsp:cNvPr id="0" name=""/>
        <dsp:cNvSpPr/>
      </dsp:nvSpPr>
      <dsp:spPr>
        <a:xfrm>
          <a:off x="4131082" y="826005"/>
          <a:ext cx="3379189" cy="21457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42E0AD-608F-4B47-B2BE-D82E695E9EED}">
      <dsp:nvSpPr>
        <dsp:cNvPr id="0" name=""/>
        <dsp:cNvSpPr/>
      </dsp:nvSpPr>
      <dsp:spPr>
        <a:xfrm>
          <a:off x="4506548" y="1182697"/>
          <a:ext cx="3379189" cy="21457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4000" kern="1200"/>
            <a:t>FORBEDRING PÅ 53% SIDEN 2010</a:t>
          </a:r>
          <a:endParaRPr lang="en-US" sz="4000" kern="1200"/>
        </a:p>
      </dsp:txBody>
      <dsp:txXfrm>
        <a:off x="4569396" y="1245545"/>
        <a:ext cx="3253493" cy="2020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4BA54-3F02-4CAB-B97E-88FEA7EFFE46}" type="datetimeFigureOut">
              <a:rPr lang="nb-NO" smtClean="0"/>
              <a:t>24.04.2018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DB12A-377B-4DC8-88C1-285DE495CE5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4611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DB12A-377B-4DC8-88C1-285DE495CE5B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3625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DB12A-377B-4DC8-88C1-285DE495CE5B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9245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Da håper jeg skapet er plassert der det skal stå! </a:t>
            </a:r>
          </a:p>
          <a:p>
            <a:r>
              <a:rPr lang="nb-NO" dirty="0"/>
              <a:t>Når NRK brukte tall fra 2010 var det svindel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DB12A-377B-4DC8-88C1-285DE495CE5B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4141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DB12A-377B-4DC8-88C1-285DE495CE5B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2296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NÅR ; ikke hvis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DB12A-377B-4DC8-88C1-285DE495CE5B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6602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CEFC8-6323-4AF1-A9CA-4006C05FB872}" type="datetime1">
              <a:rPr lang="nb-NO" smtClean="0"/>
              <a:t>24.04.2018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6CFC-9011-4FFF-A984-97A8588F56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1629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641EA-379A-4D69-96F4-791526599A99}" type="datetime1">
              <a:rPr lang="nb-NO" smtClean="0"/>
              <a:t>24.04.2018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6CFC-9011-4FFF-A984-97A8588F56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5590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AA0E4-0E97-49AF-878A-CB07EDCA1D4D}" type="datetime1">
              <a:rPr lang="nb-NO" smtClean="0"/>
              <a:t>24.04.2018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6CFC-9011-4FFF-A984-97A8588F56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2570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6964-1D3D-4337-A7AF-635DA80EA23D}" type="datetime1">
              <a:rPr lang="nb-NO" smtClean="0"/>
              <a:t>24.04.2018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6CFC-9011-4FFF-A984-97A8588F56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4602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6424-6CB1-4BEF-915C-38E5EAA9A3D7}" type="datetime1">
              <a:rPr lang="nb-NO" smtClean="0"/>
              <a:t>24.04.2018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6CFC-9011-4FFF-A984-97A8588F56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4778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7779-F291-4D88-A51C-D2F80335C444}" type="datetime1">
              <a:rPr lang="nb-NO" smtClean="0"/>
              <a:t>24.04.2018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6CFC-9011-4FFF-A984-97A8588F56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984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E92A-851B-4BF4-AA0B-F7EAE4A10EFF}" type="datetime1">
              <a:rPr lang="nb-NO" smtClean="0"/>
              <a:t>24.04.2018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6CFC-9011-4FFF-A984-97A8588F56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521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4BEE-E399-4E04-8838-6E3FF6881EC6}" type="datetime1">
              <a:rPr lang="nb-NO" smtClean="0"/>
              <a:t>24.04.2018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6CFC-9011-4FFF-A984-97A8588F56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979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288D-F3E8-4C65-A67A-6533D82E169D}" type="datetime1">
              <a:rPr lang="nb-NO" smtClean="0"/>
              <a:t>24.04.2018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6CFC-9011-4FFF-A984-97A8588F56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3306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CFB0E-0851-489A-9EB3-58996D0CF0FB}" type="datetime1">
              <a:rPr lang="nb-NO" smtClean="0"/>
              <a:t>24.04.2018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6CFC-9011-4FFF-A984-97A8588F56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959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EF85-3944-4EF0-ADD4-E4DA1BE19904}" type="datetime1">
              <a:rPr lang="nb-NO" smtClean="0"/>
              <a:t>24.04.2018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6CFC-9011-4FFF-A984-97A8588F56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4813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23CCE-4B72-46DC-BA5F-039339484E78}" type="datetime1">
              <a:rPr lang="nb-NO" smtClean="0"/>
              <a:t>24.04.2018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D6CFC-9011-4FFF-A984-97A8588F56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1795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LED%20akkumulert%20kostnad%20over%20levetiden%20_%20sammenlignet%20med%20HPS.xls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4">
            <a:extLst>
              <a:ext uri="{FF2B5EF4-FFF2-40B4-BE49-F238E27FC236}">
                <a16:creationId xmlns:a16="http://schemas.microsoft.com/office/drawing/2014/main" id="{6FC11E2E-9797-4FEA-90FD-894E32A208B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48626"/>
            <a:ext cx="5053837" cy="1409374"/>
          </a:xfrm>
          <a:custGeom>
            <a:avLst/>
            <a:gdLst>
              <a:gd name="connsiteX0" fmla="*/ 0 w 6738450"/>
              <a:gd name="connsiteY0" fmla="*/ 0 h 1409374"/>
              <a:gd name="connsiteX1" fmla="*/ 6738450 w 6738450"/>
              <a:gd name="connsiteY1" fmla="*/ 0 h 1409374"/>
              <a:gd name="connsiteX2" fmla="*/ 6085725 w 6738450"/>
              <a:gd name="connsiteY2" fmla="*/ 1409374 h 1409374"/>
              <a:gd name="connsiteX3" fmla="*/ 1524000 w 6738450"/>
              <a:gd name="connsiteY3" fmla="*/ 1409374 h 1409374"/>
              <a:gd name="connsiteX4" fmla="*/ 1200418 w 6738450"/>
              <a:gd name="connsiteY4" fmla="*/ 1409374 h 1409374"/>
              <a:gd name="connsiteX5" fmla="*/ 0 w 6738450"/>
              <a:gd name="connsiteY5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38450" h="1409374">
                <a:moveTo>
                  <a:pt x="0" y="0"/>
                </a:moveTo>
                <a:lnTo>
                  <a:pt x="6738450" y="0"/>
                </a:lnTo>
                <a:lnTo>
                  <a:pt x="6085725" y="1409374"/>
                </a:lnTo>
                <a:lnTo>
                  <a:pt x="1524000" y="1409374"/>
                </a:lnTo>
                <a:lnTo>
                  <a:pt x="1200418" y="1409374"/>
                </a:lnTo>
                <a:lnTo>
                  <a:pt x="0" y="1409374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Freeform 33">
            <a:extLst>
              <a:ext uri="{FF2B5EF4-FFF2-40B4-BE49-F238E27FC236}">
                <a16:creationId xmlns:a16="http://schemas.microsoft.com/office/drawing/2014/main" id="{F8828EFD-56F8-4B00-9A0D-B623CC074A0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76572" y="3608996"/>
            <a:ext cx="3392097" cy="3249004"/>
          </a:xfrm>
          <a:custGeom>
            <a:avLst/>
            <a:gdLst>
              <a:gd name="connsiteX0" fmla="*/ 3018081 w 4522796"/>
              <a:gd name="connsiteY0" fmla="*/ 0 h 3249004"/>
              <a:gd name="connsiteX1" fmla="*/ 0 w 4522796"/>
              <a:gd name="connsiteY1" fmla="*/ 0 h 3249004"/>
              <a:gd name="connsiteX2" fmla="*/ 0 w 4522796"/>
              <a:gd name="connsiteY2" fmla="*/ 3249004 h 3249004"/>
              <a:gd name="connsiteX3" fmla="*/ 4522796 w 4522796"/>
              <a:gd name="connsiteY3" fmla="*/ 3249004 h 324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3249004">
                <a:moveTo>
                  <a:pt x="3018081" y="0"/>
                </a:moveTo>
                <a:lnTo>
                  <a:pt x="0" y="0"/>
                </a:lnTo>
                <a:lnTo>
                  <a:pt x="0" y="3249004"/>
                </a:lnTo>
                <a:lnTo>
                  <a:pt x="4522796" y="324900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14" name="Freeform 15">
            <a:extLst>
              <a:ext uri="{FF2B5EF4-FFF2-40B4-BE49-F238E27FC236}">
                <a16:creationId xmlns:a16="http://schemas.microsoft.com/office/drawing/2014/main" id="{A085B63A-2D2F-4B09-9BFB-E2080686C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00107" y="5448626"/>
            <a:ext cx="4443893" cy="1409374"/>
          </a:xfrm>
          <a:custGeom>
            <a:avLst/>
            <a:gdLst>
              <a:gd name="connsiteX0" fmla="*/ 652725 w 5925190"/>
              <a:gd name="connsiteY0" fmla="*/ 0 h 1409374"/>
              <a:gd name="connsiteX1" fmla="*/ 5925190 w 5925190"/>
              <a:gd name="connsiteY1" fmla="*/ 0 h 1409374"/>
              <a:gd name="connsiteX2" fmla="*/ 5925190 w 5925190"/>
              <a:gd name="connsiteY2" fmla="*/ 1409374 h 1409374"/>
              <a:gd name="connsiteX3" fmla="*/ 0 w 5925190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1409374">
                <a:moveTo>
                  <a:pt x="652725" y="0"/>
                </a:moveTo>
                <a:lnTo>
                  <a:pt x="5925190" y="0"/>
                </a:lnTo>
                <a:lnTo>
                  <a:pt x="5925190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 24">
            <a:extLst>
              <a:ext uri="{FF2B5EF4-FFF2-40B4-BE49-F238E27FC236}">
                <a16:creationId xmlns:a16="http://schemas.microsoft.com/office/drawing/2014/main" id="{3D4697C8-4A0D-4493-B526-7CC15E0EE55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0463" cy="2896258"/>
          </a:xfrm>
          <a:custGeom>
            <a:avLst/>
            <a:gdLst>
              <a:gd name="connsiteX0" fmla="*/ 0 w 5920618"/>
              <a:gd name="connsiteY0" fmla="*/ 0 h 2896258"/>
              <a:gd name="connsiteX1" fmla="*/ 3191370 w 5920618"/>
              <a:gd name="connsiteY1" fmla="*/ 0 h 2896258"/>
              <a:gd name="connsiteX2" fmla="*/ 3346315 w 5920618"/>
              <a:gd name="connsiteY2" fmla="*/ 0 h 2896258"/>
              <a:gd name="connsiteX3" fmla="*/ 5920618 w 5920618"/>
              <a:gd name="connsiteY3" fmla="*/ 0 h 2896258"/>
              <a:gd name="connsiteX4" fmla="*/ 4583705 w 5920618"/>
              <a:gd name="connsiteY4" fmla="*/ 2896258 h 2896258"/>
              <a:gd name="connsiteX5" fmla="*/ 3346315 w 5920618"/>
              <a:gd name="connsiteY5" fmla="*/ 2896258 h 2896258"/>
              <a:gd name="connsiteX6" fmla="*/ 1854457 w 5920618"/>
              <a:gd name="connsiteY6" fmla="*/ 2896258 h 2896258"/>
              <a:gd name="connsiteX7" fmla="*/ 0 w 5920618"/>
              <a:gd name="connsiteY7" fmla="*/ 2896258 h 289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20618" h="2896258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8" y="0"/>
                </a:lnTo>
                <a:lnTo>
                  <a:pt x="4583705" y="2896258"/>
                </a:lnTo>
                <a:lnTo>
                  <a:pt x="3346315" y="2896258"/>
                </a:lnTo>
                <a:lnTo>
                  <a:pt x="1854457" y="2896258"/>
                </a:lnTo>
                <a:lnTo>
                  <a:pt x="0" y="2896258"/>
                </a:lnTo>
                <a:close/>
              </a:path>
            </a:pathLst>
          </a:custGeom>
          <a:solidFill>
            <a:srgbClr val="637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6FDAC42-7580-4944-A375-CECF70888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593" y="1653969"/>
            <a:ext cx="2309347" cy="2140686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403FC530-2B75-49F8-976B-365070EAE6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3011117"/>
            <a:ext cx="4963538" cy="1355750"/>
          </a:xfrm>
        </p:spPr>
        <p:txBody>
          <a:bodyPr>
            <a:normAutofit/>
          </a:bodyPr>
          <a:lstStyle/>
          <a:p>
            <a:pPr algn="l"/>
            <a:r>
              <a:rPr lang="nb-NO" sz="3600">
                <a:latin typeface="+mn-lt"/>
              </a:rPr>
              <a:t>Energieffektivisering og bruk av ny teknologi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D5C1AEB-C473-4E55-847E-5914E2A510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373823"/>
            <a:ext cx="4963538" cy="911117"/>
          </a:xfrm>
        </p:spPr>
        <p:txBody>
          <a:bodyPr>
            <a:normAutofit/>
          </a:bodyPr>
          <a:lstStyle/>
          <a:p>
            <a:pPr algn="l"/>
            <a:r>
              <a:rPr lang="nb-NO" sz="1700" dirty="0"/>
              <a:t>Anders Sand</a:t>
            </a:r>
          </a:p>
          <a:p>
            <a:pPr algn="l"/>
            <a:r>
              <a:rPr lang="nb-NO" sz="1700" dirty="0"/>
              <a:t>Energirådgiver NGF</a:t>
            </a:r>
          </a:p>
        </p:txBody>
      </p:sp>
    </p:spTree>
    <p:extLst>
      <p:ext uri="{BB962C8B-B14F-4D97-AF65-F5344CB8AC3E}">
        <p14:creationId xmlns:p14="http://schemas.microsoft.com/office/powerpoint/2010/main" val="3912784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F5E15B6A-1D90-484D-B94F-69D1386A0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65" y="1847301"/>
            <a:ext cx="6784120" cy="5116976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57A61272-8ECA-426D-BF41-F92D0A3B7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Gardiner:</a:t>
            </a:r>
          </a:p>
        </p:txBody>
      </p:sp>
    </p:spTree>
    <p:extLst>
      <p:ext uri="{BB962C8B-B14F-4D97-AF65-F5344CB8AC3E}">
        <p14:creationId xmlns:p14="http://schemas.microsoft.com/office/powerpoint/2010/main" val="3472962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3BB5D57-6178-4F62-B472-0312F6D95A8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5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A7DCDA8D-0726-42DC-8B3A-0DF45AB23C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784" b="9325"/>
          <a:stretch/>
        </p:blipFill>
        <p:spPr>
          <a:xfrm>
            <a:off x="482600" y="643467"/>
            <a:ext cx="8178799" cy="557106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C61BD32-7542-4D52-BA5A-3ADE869BF8A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527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CEA3417E-1336-4234-87B8-10D782190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092" y="0"/>
            <a:ext cx="5717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591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0A982219-A805-438A-9E5D-C714C6C17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85" y="0"/>
            <a:ext cx="90092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73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CD45FB-1E10-4C4C-90D5-0ADD3E23E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HNT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7B3EEFF-B7F7-4493-8A12-71AFEA179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Doble gardiner</a:t>
            </a:r>
          </a:p>
          <a:p>
            <a:r>
              <a:rPr lang="nb-NO" dirty="0"/>
              <a:t>Minst mulig glipe </a:t>
            </a:r>
          </a:p>
          <a:p>
            <a:r>
              <a:rPr lang="nb-NO" dirty="0"/>
              <a:t>Helst lufting uten åpning av gardin </a:t>
            </a:r>
          </a:p>
          <a:p>
            <a:r>
              <a:rPr lang="nb-NO" dirty="0"/>
              <a:t>Avfukting uten bruk av luker</a:t>
            </a:r>
          </a:p>
          <a:p>
            <a:r>
              <a:rPr lang="nb-NO" dirty="0"/>
              <a:t>Skygge mot utstråling</a:t>
            </a:r>
          </a:p>
          <a:p>
            <a:r>
              <a:rPr lang="nb-NO" dirty="0"/>
              <a:t>Assimilasjonsbalanse – mindre skygge v høy RF</a:t>
            </a:r>
          </a:p>
        </p:txBody>
      </p:sp>
    </p:spTree>
    <p:extLst>
      <p:ext uri="{BB962C8B-B14F-4D97-AF65-F5344CB8AC3E}">
        <p14:creationId xmlns:p14="http://schemas.microsoft.com/office/powerpoint/2010/main" val="3420648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E399A7-4C0F-45E9-AE93-C6E58CDA6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HNT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93CFF508-33F3-4777-BCE0-3F815B46F7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4756" y="1825625"/>
            <a:ext cx="7514487" cy="4351338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C858345F-B752-4883-B4F7-96809CCB87B5}"/>
              </a:ext>
            </a:extLst>
          </p:cNvPr>
          <p:cNvSpPr txBox="1"/>
          <p:nvPr/>
        </p:nvSpPr>
        <p:spPr>
          <a:xfrm>
            <a:off x="1485900" y="6471138"/>
            <a:ext cx="2876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http://hnt.letsgrow.com/Hnt</a:t>
            </a:r>
          </a:p>
        </p:txBody>
      </p:sp>
    </p:spTree>
    <p:extLst>
      <p:ext uri="{BB962C8B-B14F-4D97-AF65-F5344CB8AC3E}">
        <p14:creationId xmlns:p14="http://schemas.microsoft.com/office/powerpoint/2010/main" val="27702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5FEAA4-644E-4A42-9CC1-2891070A2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Ny teknologi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27F7761-ACDA-4CDA-B820-B2EEEEE8E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Ny konstruksjon ?</a:t>
            </a:r>
          </a:p>
          <a:p>
            <a:r>
              <a:rPr lang="nb-NO" dirty="0"/>
              <a:t>LED</a:t>
            </a:r>
          </a:p>
          <a:p>
            <a:pPr lvl="1"/>
            <a:r>
              <a:rPr lang="nb-NO" dirty="0"/>
              <a:t>Mellomlys</a:t>
            </a:r>
          </a:p>
          <a:p>
            <a:pPr lvl="1"/>
            <a:r>
              <a:rPr lang="nb-NO" dirty="0"/>
              <a:t>MR</a:t>
            </a:r>
          </a:p>
          <a:p>
            <a:r>
              <a:rPr lang="nb-NO" dirty="0"/>
              <a:t>Avfukting</a:t>
            </a:r>
          </a:p>
          <a:p>
            <a:r>
              <a:rPr lang="nb-NO" dirty="0"/>
              <a:t>Kjøling – lagring av solenergi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5510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214EDF6-B629-403C-87C8-215879EF1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“</a:t>
            </a:r>
            <a:r>
              <a:rPr lang="nb-NO" dirty="0" err="1"/>
              <a:t>Winterlight</a:t>
            </a:r>
            <a:r>
              <a:rPr lang="nb-NO" dirty="0"/>
              <a:t> Greenhouse”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902ED80-05C5-470F-A9CE-80B8BD922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21179"/>
            <a:ext cx="7886700" cy="4351338"/>
          </a:xfrm>
        </p:spPr>
        <p:txBody>
          <a:bodyPr>
            <a:normAutofit fontScale="92500"/>
          </a:bodyPr>
          <a:lstStyle/>
          <a:p>
            <a:r>
              <a:rPr lang="nb-NO" dirty="0"/>
              <a:t>10% mer lys</a:t>
            </a:r>
          </a:p>
          <a:p>
            <a:r>
              <a:rPr lang="nb-NO" dirty="0"/>
              <a:t>store glassruter på 3 x 1,67 meter.</a:t>
            </a:r>
          </a:p>
          <a:p>
            <a:r>
              <a:rPr lang="nb-NO" dirty="0"/>
              <a:t>5mm tykt</a:t>
            </a:r>
          </a:p>
          <a:p>
            <a:r>
              <a:rPr lang="nb-NO" dirty="0"/>
              <a:t>I tillegg er glasset diffust og hydrofilt på innsiden</a:t>
            </a:r>
          </a:p>
          <a:p>
            <a:r>
              <a:rPr lang="nb-NO" dirty="0"/>
              <a:t>Konstruksjonen er hvitlakkert og med </a:t>
            </a:r>
            <a:r>
              <a:rPr lang="nb-NO" dirty="0" err="1"/>
              <a:t>gitterkontruksjon</a:t>
            </a:r>
            <a:endParaRPr lang="nb-NO" dirty="0"/>
          </a:p>
          <a:p>
            <a:r>
              <a:rPr lang="nn-NO" dirty="0"/>
              <a:t>ny gardin som er montert i </a:t>
            </a:r>
            <a:r>
              <a:rPr lang="nn-NO" dirty="0" err="1"/>
              <a:t>siksak</a:t>
            </a:r>
            <a:r>
              <a:rPr lang="nn-NO" dirty="0"/>
              <a:t>-form </a:t>
            </a:r>
          </a:p>
          <a:p>
            <a:r>
              <a:rPr lang="nb-NO" dirty="0"/>
              <a:t>kontrollert luftskifte</a:t>
            </a:r>
          </a:p>
          <a:p>
            <a:r>
              <a:rPr lang="nb-NO" dirty="0"/>
              <a:t> 110 kilo agurk uten lys og med kun 175 kWh energiforbruk pr m</a:t>
            </a:r>
            <a:r>
              <a:rPr lang="nb-NO" baseline="30000" dirty="0"/>
              <a:t>2</a:t>
            </a:r>
            <a:r>
              <a:rPr lang="nb-NO" dirty="0"/>
              <a:t> .  (420 gram/ stk. )</a:t>
            </a:r>
          </a:p>
        </p:txBody>
      </p:sp>
    </p:spTree>
    <p:extLst>
      <p:ext uri="{BB962C8B-B14F-4D97-AF65-F5344CB8AC3E}">
        <p14:creationId xmlns:p14="http://schemas.microsoft.com/office/powerpoint/2010/main" val="3291398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F7CAC0-60CA-4DD7-8B43-BD0FE0063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Avfuktere</a:t>
            </a:r>
            <a:endParaRPr lang="nb-NO" dirty="0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F53EABB0-FE06-4145-AE36-F49C3194E5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741" y="1535479"/>
            <a:ext cx="2322827" cy="3098067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EC91AAE7-43A8-4734-BC33-51EB2CFD0734}"/>
              </a:ext>
            </a:extLst>
          </p:cNvPr>
          <p:cNvSpPr txBox="1"/>
          <p:nvPr/>
        </p:nvSpPr>
        <p:spPr>
          <a:xfrm>
            <a:off x="1742374" y="4633546"/>
            <a:ext cx="156523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Agam</a:t>
            </a:r>
            <a:endParaRPr lang="nb-NO" dirty="0"/>
          </a:p>
          <a:p>
            <a:r>
              <a:rPr lang="nb-NO" dirty="0"/>
              <a:t>Drygair</a:t>
            </a:r>
          </a:p>
          <a:p>
            <a:r>
              <a:rPr lang="nb-NO" dirty="0" err="1"/>
              <a:t>SmarTekEnergi</a:t>
            </a:r>
            <a:endParaRPr lang="nb-NO" dirty="0"/>
          </a:p>
          <a:p>
            <a:r>
              <a:rPr lang="nb-NO" dirty="0" err="1"/>
              <a:t>Gjennestad</a:t>
            </a:r>
            <a:endParaRPr lang="nb-NO" dirty="0"/>
          </a:p>
          <a:p>
            <a:r>
              <a:rPr lang="nb-NO" dirty="0"/>
              <a:t>Vann-Gardin</a:t>
            </a:r>
          </a:p>
          <a:p>
            <a:endParaRPr lang="nb-NO" dirty="0"/>
          </a:p>
          <a:p>
            <a:r>
              <a:rPr lang="nb-NO" dirty="0"/>
              <a:t>Air Energy</a:t>
            </a:r>
          </a:p>
          <a:p>
            <a:r>
              <a:rPr lang="nb-NO" dirty="0" err="1"/>
              <a:t>Kubo</a:t>
            </a:r>
            <a:r>
              <a:rPr lang="nb-NO" dirty="0"/>
              <a:t> 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CCF3964-9829-4970-B34E-D6A5828E4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8085" y="0"/>
            <a:ext cx="4818036" cy="3874432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886B5769-391D-4471-9CB0-62F7F69EE8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1785" y="3070623"/>
            <a:ext cx="2483891" cy="3722534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67541BB6-D696-4F53-912D-E9D446F8927D}"/>
              </a:ext>
            </a:extLst>
          </p:cNvPr>
          <p:cNvSpPr txBox="1"/>
          <p:nvPr/>
        </p:nvSpPr>
        <p:spPr>
          <a:xfrm>
            <a:off x="6506308" y="4545622"/>
            <a:ext cx="243546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1 liter vann kondensert ≈ 1,8 kWh spart</a:t>
            </a:r>
          </a:p>
        </p:txBody>
      </p:sp>
    </p:spTree>
    <p:extLst>
      <p:ext uri="{BB962C8B-B14F-4D97-AF65-F5344CB8AC3E}">
        <p14:creationId xmlns:p14="http://schemas.microsoft.com/office/powerpoint/2010/main" val="351423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593E3D-7A93-413B-AB79-0DAE37BB0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Har du et fuktproblem ?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B4065713-0DD1-4CA0-85D3-CA84897993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690689"/>
            <a:ext cx="3209524" cy="3685714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23D10618-4CE8-4C2B-AF74-D43F3931EDB5}"/>
              </a:ext>
            </a:extLst>
          </p:cNvPr>
          <p:cNvSpPr txBox="1"/>
          <p:nvPr/>
        </p:nvSpPr>
        <p:spPr>
          <a:xfrm>
            <a:off x="4237892" y="2998177"/>
            <a:ext cx="415831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6600" dirty="0"/>
              <a:t>M115</a:t>
            </a:r>
          </a:p>
          <a:p>
            <a:r>
              <a:rPr lang="nb-NO" sz="6600" dirty="0"/>
              <a:t>Logg denne</a:t>
            </a:r>
          </a:p>
          <a:p>
            <a:r>
              <a:rPr lang="nb-NO" sz="6600" dirty="0"/>
              <a:t>«Gem»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3889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F0277073-FB8A-415B-A1FD-16766D53C6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9" y="6021288"/>
            <a:ext cx="9056471" cy="857345"/>
          </a:xfrm>
          <a:prstGeom prst="rect">
            <a:avLst/>
          </a:prstGeom>
        </p:spPr>
      </p:pic>
      <p:sp>
        <p:nvSpPr>
          <p:cNvPr id="5" name="Tankeboble: sky 4">
            <a:extLst>
              <a:ext uri="{FF2B5EF4-FFF2-40B4-BE49-F238E27FC236}">
                <a16:creationId xmlns:a16="http://schemas.microsoft.com/office/drawing/2014/main" id="{3DBE0D23-32EE-4F93-A8DD-03759EB0177E}"/>
              </a:ext>
            </a:extLst>
          </p:cNvPr>
          <p:cNvSpPr/>
          <p:nvPr/>
        </p:nvSpPr>
        <p:spPr>
          <a:xfrm>
            <a:off x="507077" y="829252"/>
            <a:ext cx="1410056" cy="1281870"/>
          </a:xfrm>
          <a:prstGeom prst="cloudCallout">
            <a:avLst>
              <a:gd name="adj1" fmla="val -51489"/>
              <a:gd name="adj2" fmla="val 1007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LCA</a:t>
            </a:r>
          </a:p>
        </p:txBody>
      </p:sp>
      <p:sp>
        <p:nvSpPr>
          <p:cNvPr id="6" name="Tankeboble: sky 5">
            <a:extLst>
              <a:ext uri="{FF2B5EF4-FFF2-40B4-BE49-F238E27FC236}">
                <a16:creationId xmlns:a16="http://schemas.microsoft.com/office/drawing/2014/main" id="{5D6406B0-F0A0-4B87-ACB6-ED09264E26E5}"/>
              </a:ext>
            </a:extLst>
          </p:cNvPr>
          <p:cNvSpPr/>
          <p:nvPr/>
        </p:nvSpPr>
        <p:spPr>
          <a:xfrm>
            <a:off x="1773383" y="3187451"/>
            <a:ext cx="1410056" cy="1281870"/>
          </a:xfrm>
          <a:prstGeom prst="cloudCallout">
            <a:avLst>
              <a:gd name="adj1" fmla="val -51489"/>
              <a:gd name="adj2" fmla="val 1007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1,87</a:t>
            </a:r>
          </a:p>
        </p:txBody>
      </p:sp>
      <p:sp>
        <p:nvSpPr>
          <p:cNvPr id="7" name="Tankeboble: sky 6">
            <a:extLst>
              <a:ext uri="{FF2B5EF4-FFF2-40B4-BE49-F238E27FC236}">
                <a16:creationId xmlns:a16="http://schemas.microsoft.com/office/drawing/2014/main" id="{FC5BD4BC-C1A3-4BD1-BD60-8CC07859769F}"/>
              </a:ext>
            </a:extLst>
          </p:cNvPr>
          <p:cNvSpPr/>
          <p:nvPr/>
        </p:nvSpPr>
        <p:spPr>
          <a:xfrm>
            <a:off x="2802607" y="1066437"/>
            <a:ext cx="1410056" cy="1281870"/>
          </a:xfrm>
          <a:prstGeom prst="cloudCallout">
            <a:avLst>
              <a:gd name="adj1" fmla="val 68186"/>
              <a:gd name="adj2" fmla="val 903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HNT</a:t>
            </a:r>
          </a:p>
        </p:txBody>
      </p:sp>
      <p:sp>
        <p:nvSpPr>
          <p:cNvPr id="8" name="Tankeboble: sky 7">
            <a:extLst>
              <a:ext uri="{FF2B5EF4-FFF2-40B4-BE49-F238E27FC236}">
                <a16:creationId xmlns:a16="http://schemas.microsoft.com/office/drawing/2014/main" id="{BEA9E090-92ED-4A02-98E7-B13A4C4CDC87}"/>
              </a:ext>
            </a:extLst>
          </p:cNvPr>
          <p:cNvSpPr/>
          <p:nvPr/>
        </p:nvSpPr>
        <p:spPr>
          <a:xfrm>
            <a:off x="6683433" y="663916"/>
            <a:ext cx="1410056" cy="1281870"/>
          </a:xfrm>
          <a:prstGeom prst="cloudCallout">
            <a:avLst>
              <a:gd name="adj1" fmla="val -51489"/>
              <a:gd name="adj2" fmla="val 1007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3,9</a:t>
            </a:r>
          </a:p>
        </p:txBody>
      </p:sp>
      <p:sp>
        <p:nvSpPr>
          <p:cNvPr id="9" name="Tankeboble: sky 8">
            <a:extLst>
              <a:ext uri="{FF2B5EF4-FFF2-40B4-BE49-F238E27FC236}">
                <a16:creationId xmlns:a16="http://schemas.microsoft.com/office/drawing/2014/main" id="{B0815427-062D-48AD-85F3-ABD11F7999D2}"/>
              </a:ext>
            </a:extLst>
          </p:cNvPr>
          <p:cNvSpPr/>
          <p:nvPr/>
        </p:nvSpPr>
        <p:spPr>
          <a:xfrm>
            <a:off x="5414357" y="3259339"/>
            <a:ext cx="1410056" cy="1281870"/>
          </a:xfrm>
          <a:prstGeom prst="cloudCallout">
            <a:avLst>
              <a:gd name="adj1" fmla="val -51489"/>
              <a:gd name="adj2" fmla="val 1007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313</a:t>
            </a:r>
          </a:p>
        </p:txBody>
      </p:sp>
    </p:spTree>
    <p:extLst>
      <p:ext uri="{BB962C8B-B14F-4D97-AF65-F5344CB8AC3E}">
        <p14:creationId xmlns:p14="http://schemas.microsoft.com/office/powerpoint/2010/main" val="392142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48DAEF0-C322-4EE2-9742-AF2231758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234DF75-64DA-42FC-B731-112B6230E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 err="1"/>
              <a:t>Agam</a:t>
            </a:r>
            <a:r>
              <a:rPr lang="nb-NO" sz="2400" dirty="0"/>
              <a:t> – hygroskopisk – krever varmt vann</a:t>
            </a:r>
          </a:p>
          <a:p>
            <a:r>
              <a:rPr lang="nb-NO" sz="2400" dirty="0"/>
              <a:t>Drygair- Enkel installasjon – fungerer bedre ved høy T</a:t>
            </a:r>
          </a:p>
          <a:p>
            <a:r>
              <a:rPr lang="nb-NO" sz="2400" dirty="0" err="1"/>
              <a:t>SmarTekEnergi</a:t>
            </a:r>
            <a:r>
              <a:rPr lang="nb-NO" sz="2400" dirty="0"/>
              <a:t> – kan lagre varme på buffertank ?  Temp?</a:t>
            </a:r>
          </a:p>
          <a:p>
            <a:r>
              <a:rPr lang="nb-NO" sz="2400" dirty="0" err="1"/>
              <a:t>Gjennestad</a:t>
            </a:r>
            <a:r>
              <a:rPr lang="nb-NO" sz="2400" dirty="0"/>
              <a:t> ≈ </a:t>
            </a:r>
            <a:r>
              <a:rPr lang="nb-NO" sz="2400" dirty="0" err="1"/>
              <a:t>vp</a:t>
            </a:r>
            <a:r>
              <a:rPr lang="nb-NO" sz="2400" dirty="0"/>
              <a:t> + buffertank =&gt; 200 000 kWh spart</a:t>
            </a:r>
          </a:p>
          <a:p>
            <a:r>
              <a:rPr lang="nb-NO" sz="2400" dirty="0"/>
              <a:t>Vann-Gardin : Best ved høy RF og høy T; </a:t>
            </a:r>
            <a:r>
              <a:rPr lang="nb-NO" sz="2400" dirty="0" err="1"/>
              <a:t>dT</a:t>
            </a:r>
            <a:r>
              <a:rPr lang="nb-NO" sz="2400" dirty="0"/>
              <a:t>&gt; 8 °C</a:t>
            </a:r>
          </a:p>
          <a:p>
            <a:r>
              <a:rPr lang="nb-NO" sz="2400" dirty="0"/>
              <a:t> </a:t>
            </a:r>
            <a:r>
              <a:rPr lang="nb-NO" sz="2400" dirty="0" err="1"/>
              <a:t>Air&amp;Energy</a:t>
            </a:r>
            <a:r>
              <a:rPr lang="nb-NO" sz="2400" dirty="0"/>
              <a:t> : Latent varme blåses ut ?</a:t>
            </a:r>
          </a:p>
          <a:p>
            <a:r>
              <a:rPr lang="nb-NO" sz="2400" dirty="0"/>
              <a:t>KUBO :  Regulering ? </a:t>
            </a:r>
          </a:p>
          <a:p>
            <a:endParaRPr lang="nb-NO" sz="24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32591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E86F2C-EA7D-4E8B-9B96-D534CB2F6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Forlenget sesong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3DCC0AA-458A-4FB1-A191-EE3625FAC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763113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B2EA197-3BAB-4561-907B-7D2EADB2E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«LED it be»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52E99AF4-135B-4259-B863-92647AFB96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1334" y="1825625"/>
            <a:ext cx="424133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0332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46349D5D-3458-416D-B9C3-EA2948962A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DAE275B0-97E4-4C48-9DD2-DD434B390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875"/>
            <a:ext cx="7886700" cy="794064"/>
          </a:xfr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Topplys eller mellomlys</a:t>
            </a:r>
          </a:p>
        </p:txBody>
      </p:sp>
    </p:spTree>
    <p:extLst>
      <p:ext uri="{BB962C8B-B14F-4D97-AF65-F5344CB8AC3E}">
        <p14:creationId xmlns:p14="http://schemas.microsoft.com/office/powerpoint/2010/main" val="3640946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6345D82-C6E8-4845-BAF2-A10B66E82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90346"/>
            <a:ext cx="7886700" cy="890589"/>
          </a:xfrm>
        </p:spPr>
        <p:txBody>
          <a:bodyPr/>
          <a:lstStyle/>
          <a:p>
            <a:r>
              <a:rPr lang="nb-NO" dirty="0"/>
              <a:t>Lønnsomhet LED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6040520-186E-4B2C-90F9-11EF0E6C5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059723"/>
            <a:ext cx="7886700" cy="3117240"/>
          </a:xfrm>
        </p:spPr>
        <p:txBody>
          <a:bodyPr/>
          <a:lstStyle/>
          <a:p>
            <a:r>
              <a:rPr lang="nb-NO" dirty="0">
                <a:hlinkClick r:id="rId3" action="ppaction://hlinkfile"/>
              </a:rPr>
              <a:t>LED akkumulert kostnad over levetiden _ sammenlignet med HPS.xlsm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956970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C72745DA-94F1-4472-ADF6-2032EC85D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57" y="1410313"/>
            <a:ext cx="8818685" cy="2032726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F28591ED-2ED8-4B29-9C17-19F2346AE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August 2016, Rogaland</a:t>
            </a:r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1F7AEB2E-37AE-4159-8FC0-15EBD3035AB9}"/>
              </a:ext>
            </a:extLst>
          </p:cNvPr>
          <p:cNvSpPr txBox="1">
            <a:spLocks/>
          </p:cNvSpPr>
          <p:nvPr/>
        </p:nvSpPr>
        <p:spPr>
          <a:xfrm>
            <a:off x="508489" y="375309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November 2016, Rogaland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2B70BBFC-9549-4898-8F39-B01E9A19B751}"/>
              </a:ext>
            </a:extLst>
          </p:cNvPr>
          <p:cNvSpPr txBox="1"/>
          <p:nvPr/>
        </p:nvSpPr>
        <p:spPr>
          <a:xfrm>
            <a:off x="5732585" y="1705529"/>
            <a:ext cx="1758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502 MOL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AE09AAA5-85F1-437F-B090-90EAE33F9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79496"/>
            <a:ext cx="9144000" cy="2032726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B705B302-739F-4F34-B2A7-90DA949FB297}"/>
              </a:ext>
            </a:extLst>
          </p:cNvPr>
          <p:cNvSpPr txBox="1"/>
          <p:nvPr/>
        </p:nvSpPr>
        <p:spPr>
          <a:xfrm>
            <a:off x="6418385" y="5292969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74 MOL</a:t>
            </a:r>
          </a:p>
        </p:txBody>
      </p:sp>
    </p:spTree>
    <p:extLst>
      <p:ext uri="{BB962C8B-B14F-4D97-AF65-F5344CB8AC3E}">
        <p14:creationId xmlns:p14="http://schemas.microsoft.com/office/powerpoint/2010/main" val="24877844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8B93612-AEFF-49D3-9719-6283A07D4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4939ABB6-F796-48F1-A1AC-C30D422DF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3D36E531-E543-4144-A4C4-DDB474DC0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286" y="1452809"/>
            <a:ext cx="7571428" cy="3952381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C7697D02-1E7F-499A-9D16-41C7107A0646}"/>
              </a:ext>
            </a:extLst>
          </p:cNvPr>
          <p:cNvSpPr txBox="1"/>
          <p:nvPr/>
        </p:nvSpPr>
        <p:spPr>
          <a:xfrm>
            <a:off x="715949" y="1825625"/>
            <a:ext cx="7641766" cy="255454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8000" dirty="0">
                <a:solidFill>
                  <a:srgbClr val="FF0000"/>
                </a:solidFill>
              </a:rPr>
              <a:t>1%lys ≈ 1 % vekst</a:t>
            </a:r>
          </a:p>
          <a:p>
            <a:endParaRPr lang="nb-NO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6620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EDA953E-8646-4D29-8998-4920E7DDE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Det mangler 502-74=428 MOL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E29D3C2C-CD14-409C-AC62-0172005FF8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1526" y="1825625"/>
            <a:ext cx="668094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49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C354FF6-5310-4AC7-B2A0-490B81370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6 ukers belysning	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15D4FEFC-BF5F-4B95-8A9A-E672A6DE74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720" y="2787162"/>
            <a:ext cx="8405611" cy="230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4632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15F26F5-1630-4B62-B196-3E2AD89BD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7EF7656-ACE1-4453-B4FC-259334B14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Kapitalkostnad 59 pr m2</a:t>
            </a:r>
          </a:p>
          <a:p>
            <a:r>
              <a:rPr lang="nb-NO" dirty="0"/>
              <a:t>Strøm i 6 uker : 40  kr pr m2</a:t>
            </a:r>
          </a:p>
          <a:p>
            <a:r>
              <a:rPr lang="nb-NO" dirty="0"/>
              <a:t>99/5,85 =&gt; 16,92 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49536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F0277073-FB8A-415B-A1FD-16766D53C6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9" y="6021288"/>
            <a:ext cx="9056471" cy="857345"/>
          </a:xfrm>
          <a:prstGeom prst="rect">
            <a:avLst/>
          </a:prstGeom>
        </p:spPr>
      </p:pic>
      <p:sp>
        <p:nvSpPr>
          <p:cNvPr id="6" name="Tankeboble: sky 5">
            <a:extLst>
              <a:ext uri="{FF2B5EF4-FFF2-40B4-BE49-F238E27FC236}">
                <a16:creationId xmlns:a16="http://schemas.microsoft.com/office/drawing/2014/main" id="{5D6406B0-F0A0-4B87-ACB6-ED09264E26E5}"/>
              </a:ext>
            </a:extLst>
          </p:cNvPr>
          <p:cNvSpPr/>
          <p:nvPr/>
        </p:nvSpPr>
        <p:spPr>
          <a:xfrm>
            <a:off x="1773383" y="3187451"/>
            <a:ext cx="1410056" cy="1281870"/>
          </a:xfrm>
          <a:prstGeom prst="cloudCallout">
            <a:avLst>
              <a:gd name="adj1" fmla="val -51489"/>
              <a:gd name="adj2" fmla="val 1007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1,87</a:t>
            </a:r>
          </a:p>
        </p:txBody>
      </p:sp>
      <p:sp>
        <p:nvSpPr>
          <p:cNvPr id="8" name="Tankeboble: sky 7">
            <a:extLst>
              <a:ext uri="{FF2B5EF4-FFF2-40B4-BE49-F238E27FC236}">
                <a16:creationId xmlns:a16="http://schemas.microsoft.com/office/drawing/2014/main" id="{BEA9E090-92ED-4A02-98E7-B13A4C4CDC87}"/>
              </a:ext>
            </a:extLst>
          </p:cNvPr>
          <p:cNvSpPr/>
          <p:nvPr/>
        </p:nvSpPr>
        <p:spPr>
          <a:xfrm>
            <a:off x="6683433" y="663916"/>
            <a:ext cx="1410056" cy="1281870"/>
          </a:xfrm>
          <a:prstGeom prst="cloudCallout">
            <a:avLst>
              <a:gd name="adj1" fmla="val -51489"/>
              <a:gd name="adj2" fmla="val 1007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3,9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29603CB6-7079-4A2F-A1FB-7194BD0D4452}"/>
              </a:ext>
            </a:extLst>
          </p:cNvPr>
          <p:cNvSpPr txBox="1"/>
          <p:nvPr/>
        </p:nvSpPr>
        <p:spPr>
          <a:xfrm flipH="1">
            <a:off x="785552" y="663916"/>
            <a:ext cx="41355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LCA </a:t>
            </a:r>
          </a:p>
          <a:p>
            <a:r>
              <a:rPr lang="nb-NO" dirty="0"/>
              <a:t>=Life-</a:t>
            </a:r>
            <a:r>
              <a:rPr lang="nb-NO" dirty="0" err="1"/>
              <a:t>cycle</a:t>
            </a:r>
            <a:r>
              <a:rPr lang="nb-NO" dirty="0"/>
              <a:t> </a:t>
            </a:r>
            <a:r>
              <a:rPr lang="nb-NO" dirty="0" err="1"/>
              <a:t>assessment</a:t>
            </a:r>
            <a:endParaRPr lang="nb-NO" dirty="0"/>
          </a:p>
          <a:p>
            <a:r>
              <a:rPr lang="nb-NO" dirty="0"/>
              <a:t>=den totale miljøpåvirkningen</a:t>
            </a:r>
          </a:p>
          <a:p>
            <a:endParaRPr lang="nb-NO"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25C2A8A0-1073-4391-9BAA-2E695F0F41D8}"/>
              </a:ext>
            </a:extLst>
          </p:cNvPr>
          <p:cNvSpPr txBox="1"/>
          <p:nvPr/>
        </p:nvSpPr>
        <p:spPr>
          <a:xfrm>
            <a:off x="3824654" y="2699238"/>
            <a:ext cx="3024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Kg CO2-ekvivalenter fra Energi</a:t>
            </a:r>
          </a:p>
        </p:txBody>
      </p:sp>
    </p:spTree>
    <p:extLst>
      <p:ext uri="{BB962C8B-B14F-4D97-AF65-F5344CB8AC3E}">
        <p14:creationId xmlns:p14="http://schemas.microsoft.com/office/powerpoint/2010/main" val="252154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4E1D6F4-4696-4757-B504-975BF0632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Beregnet energibruk 1 år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25CD053-4218-415D-BC63-B3E21FDEE2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3422160"/>
          </a:xfrm>
        </p:spPr>
        <p:txBody>
          <a:bodyPr/>
          <a:lstStyle/>
          <a:p>
            <a:r>
              <a:rPr lang="nb-NO" dirty="0"/>
              <a:t>MED LYS</a:t>
            </a:r>
          </a:p>
          <a:p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5F266D1-75C1-4011-A5B9-14AAA82FD5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3590437"/>
          </a:xfrm>
        </p:spPr>
        <p:txBody>
          <a:bodyPr/>
          <a:lstStyle/>
          <a:p>
            <a:r>
              <a:rPr lang="nb-NO" dirty="0"/>
              <a:t>Normal sesong uten lys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D7AD845-C0B8-487E-823E-BC0FC4BDF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31" y="2831123"/>
            <a:ext cx="4032265" cy="2416662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FD548351-11CD-4CEE-8563-CA35BE278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850" y="2831123"/>
            <a:ext cx="3531938" cy="2416662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398DD1C2-7EC2-47AE-9BF0-F646B0A6F127}"/>
              </a:ext>
            </a:extLst>
          </p:cNvPr>
          <p:cNvSpPr txBox="1"/>
          <p:nvPr/>
        </p:nvSpPr>
        <p:spPr>
          <a:xfrm>
            <a:off x="545123" y="5706208"/>
            <a:ext cx="2452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Ekstra avling  =&gt; 32 kg ?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032770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76DB7E18-98E9-4836-8892-CC63727B67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6912" y="264325"/>
            <a:ext cx="5998688" cy="237440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7F0E2C49-AB4A-45D0-A73F-6119222DF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912" y="3314462"/>
            <a:ext cx="5998688" cy="237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85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B2C7CEF-B8BC-4D1B-886E-F4967FF46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Fyring i november uten lys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68A038B-FF0E-44E8-BE02-480E9A3967F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/>
              <a:t>72000 kWh pr da</a:t>
            </a:r>
          </a:p>
          <a:p>
            <a:r>
              <a:rPr lang="nb-NO" dirty="0"/>
              <a:t>0,40 øre/kWh</a:t>
            </a:r>
          </a:p>
          <a:p>
            <a:r>
              <a:rPr lang="nb-NO" dirty="0"/>
              <a:t>== 30 000 kroner  ?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42CCEDF-36C1-45A8-9E94-19F071AA34A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27225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94A9869-F9AD-4491-BF35-7612475E4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Oppsummering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3386CE8-4DE6-422B-BE00-6FA298A008C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/>
              <a:t>Buffer</a:t>
            </a:r>
          </a:p>
          <a:p>
            <a:r>
              <a:rPr lang="nb-NO" dirty="0"/>
              <a:t>Gardiner</a:t>
            </a:r>
          </a:p>
          <a:p>
            <a:r>
              <a:rPr lang="nb-NO" dirty="0"/>
              <a:t>Avfukter</a:t>
            </a:r>
          </a:p>
          <a:p>
            <a:endParaRPr lang="nb-NO" dirty="0"/>
          </a:p>
          <a:p>
            <a:r>
              <a:rPr lang="nb-NO" dirty="0"/>
              <a:t>Lys</a:t>
            </a:r>
          </a:p>
          <a:p>
            <a:r>
              <a:rPr lang="nb-NO" dirty="0"/>
              <a:t>Ikke-fossil CO2</a:t>
            </a:r>
          </a:p>
          <a:p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F9F8D7F-5556-4EBF-9708-1BD47D5E13F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/>
              <a:t>Høste solenergi </a:t>
            </a:r>
          </a:p>
          <a:p>
            <a:pPr lvl="1"/>
            <a:r>
              <a:rPr lang="nb-NO" dirty="0"/>
              <a:t>=&gt; kjøling-&gt;</a:t>
            </a:r>
          </a:p>
          <a:p>
            <a:r>
              <a:rPr lang="nb-NO" dirty="0"/>
              <a:t>Lukka veksthus må ikke glemmes</a:t>
            </a:r>
          </a:p>
          <a:p>
            <a:r>
              <a:rPr lang="nb-NO" dirty="0"/>
              <a:t>Fremtiden er elektrisk</a:t>
            </a:r>
          </a:p>
          <a:p>
            <a:r>
              <a:rPr lang="nb-NO" dirty="0"/>
              <a:t>Norge har et forsprang</a:t>
            </a:r>
          </a:p>
          <a:p>
            <a:r>
              <a:rPr lang="nb-NO" dirty="0"/>
              <a:t>NL, ES, DK vil gå i samme retning</a:t>
            </a:r>
          </a:p>
          <a:p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AEEBA34-74E8-41F4-BA2E-F6C61578B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871" y="6004486"/>
            <a:ext cx="9158871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543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1A0BE2B2-B1CF-4E12-84D8-7C04370AF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238" y="400428"/>
            <a:ext cx="6409524" cy="60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954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F0277073-FB8A-415B-A1FD-16766D53C6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9" y="6021288"/>
            <a:ext cx="9056471" cy="857345"/>
          </a:xfrm>
          <a:prstGeom prst="rect">
            <a:avLst/>
          </a:prstGeom>
        </p:spPr>
      </p:pic>
      <p:sp>
        <p:nvSpPr>
          <p:cNvPr id="6" name="Tankeboble: sky 5">
            <a:extLst>
              <a:ext uri="{FF2B5EF4-FFF2-40B4-BE49-F238E27FC236}">
                <a16:creationId xmlns:a16="http://schemas.microsoft.com/office/drawing/2014/main" id="{5D6406B0-F0A0-4B87-ACB6-ED09264E26E5}"/>
              </a:ext>
            </a:extLst>
          </p:cNvPr>
          <p:cNvSpPr/>
          <p:nvPr/>
        </p:nvSpPr>
        <p:spPr>
          <a:xfrm>
            <a:off x="1773383" y="3187451"/>
            <a:ext cx="1410056" cy="1281870"/>
          </a:xfrm>
          <a:prstGeom prst="cloudCallout">
            <a:avLst>
              <a:gd name="adj1" fmla="val -51489"/>
              <a:gd name="adj2" fmla="val 1007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1,87</a:t>
            </a:r>
          </a:p>
        </p:txBody>
      </p:sp>
      <p:sp>
        <p:nvSpPr>
          <p:cNvPr id="8" name="Tankeboble: sky 7">
            <a:extLst>
              <a:ext uri="{FF2B5EF4-FFF2-40B4-BE49-F238E27FC236}">
                <a16:creationId xmlns:a16="http://schemas.microsoft.com/office/drawing/2014/main" id="{BEA9E090-92ED-4A02-98E7-B13A4C4CDC87}"/>
              </a:ext>
            </a:extLst>
          </p:cNvPr>
          <p:cNvSpPr/>
          <p:nvPr/>
        </p:nvSpPr>
        <p:spPr>
          <a:xfrm>
            <a:off x="6683433" y="663916"/>
            <a:ext cx="1410056" cy="1281870"/>
          </a:xfrm>
          <a:prstGeom prst="cloudCallout">
            <a:avLst>
              <a:gd name="adj1" fmla="val -51489"/>
              <a:gd name="adj2" fmla="val 1007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3,9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29603CB6-7079-4A2F-A1FB-7194BD0D4452}"/>
              </a:ext>
            </a:extLst>
          </p:cNvPr>
          <p:cNvSpPr txBox="1"/>
          <p:nvPr/>
        </p:nvSpPr>
        <p:spPr>
          <a:xfrm flipH="1">
            <a:off x="785552" y="663916"/>
            <a:ext cx="41355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LCA </a:t>
            </a:r>
          </a:p>
          <a:p>
            <a:r>
              <a:rPr lang="nb-NO" dirty="0"/>
              <a:t>=Life-</a:t>
            </a:r>
            <a:r>
              <a:rPr lang="nb-NO" dirty="0" err="1"/>
              <a:t>cycle</a:t>
            </a:r>
            <a:r>
              <a:rPr lang="nb-NO" dirty="0"/>
              <a:t> </a:t>
            </a:r>
            <a:r>
              <a:rPr lang="nb-NO" dirty="0" err="1"/>
              <a:t>assessment</a:t>
            </a:r>
            <a:endParaRPr lang="nb-NO" dirty="0"/>
          </a:p>
          <a:p>
            <a:r>
              <a:rPr lang="nb-NO" dirty="0"/>
              <a:t>=den totale miljøpåvirkningen</a:t>
            </a:r>
          </a:p>
          <a:p>
            <a:endParaRPr lang="nb-NO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C3CA4B1-9978-4042-B0BE-2C63649FDAFB}"/>
              </a:ext>
            </a:extLst>
          </p:cNvPr>
          <p:cNvSpPr txBox="1"/>
          <p:nvPr/>
        </p:nvSpPr>
        <p:spPr>
          <a:xfrm>
            <a:off x="5841178" y="3990931"/>
            <a:ext cx="309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+0,29 skyldes annet enn energi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25C2A8A0-1073-4391-9BAA-2E695F0F41D8}"/>
              </a:ext>
            </a:extLst>
          </p:cNvPr>
          <p:cNvSpPr txBox="1"/>
          <p:nvPr/>
        </p:nvSpPr>
        <p:spPr>
          <a:xfrm>
            <a:off x="3824654" y="2699238"/>
            <a:ext cx="3024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Kg CO2-ekvivalenter fra Energi</a:t>
            </a:r>
          </a:p>
        </p:txBody>
      </p:sp>
      <p:sp>
        <p:nvSpPr>
          <p:cNvPr id="11" name="Tankeboble: sky 10">
            <a:extLst>
              <a:ext uri="{FF2B5EF4-FFF2-40B4-BE49-F238E27FC236}">
                <a16:creationId xmlns:a16="http://schemas.microsoft.com/office/drawing/2014/main" id="{3F57C996-B6A9-4FDC-AF5C-3BAAA3528C0A}"/>
              </a:ext>
            </a:extLst>
          </p:cNvPr>
          <p:cNvSpPr/>
          <p:nvPr/>
        </p:nvSpPr>
        <p:spPr>
          <a:xfrm>
            <a:off x="6849521" y="766792"/>
            <a:ext cx="1410056" cy="1281870"/>
          </a:xfrm>
          <a:prstGeom prst="cloudCallout">
            <a:avLst>
              <a:gd name="adj1" fmla="val -51489"/>
              <a:gd name="adj2" fmla="val 10076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3,39</a:t>
            </a:r>
          </a:p>
        </p:txBody>
      </p:sp>
    </p:spTree>
    <p:extLst>
      <p:ext uri="{BB962C8B-B14F-4D97-AF65-F5344CB8AC3E}">
        <p14:creationId xmlns:p14="http://schemas.microsoft.com/office/powerpoint/2010/main" val="428285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id="{3B0DF90E-6BAD-4E82-8FDF-717C9A35737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13DCC859-0434-4BB8-B6C5-09C88AE698F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40065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08E7ACFB-B791-4C23-8B17-013FEDC09A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8605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0AE41F8-8D48-4560-A8B0-D5352BBDD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751" y="365125"/>
            <a:ext cx="7890527" cy="1325563"/>
          </a:xfrm>
        </p:spPr>
        <p:txBody>
          <a:bodyPr>
            <a:normAutofit/>
          </a:bodyPr>
          <a:lstStyle/>
          <a:p>
            <a:pPr algn="ctr"/>
            <a:r>
              <a:rPr lang="nb-NO" dirty="0"/>
              <a:t>2010 -&gt; 2017</a:t>
            </a:r>
          </a:p>
        </p:txBody>
      </p:sp>
      <p:graphicFrame>
        <p:nvGraphicFramePr>
          <p:cNvPr id="17" name="Plassholder for innhold 2">
            <a:extLst>
              <a:ext uri="{FF2B5EF4-FFF2-40B4-BE49-F238E27FC236}">
                <a16:creationId xmlns:a16="http://schemas.microsoft.com/office/drawing/2014/main" id="{2D7EBA19-01F9-4CAF-B44E-D8D0D94A33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6021837"/>
              </p:ext>
            </p:extLst>
          </p:nvPr>
        </p:nvGraphicFramePr>
        <p:xfrm>
          <a:off x="628650" y="2022475"/>
          <a:ext cx="7886700" cy="415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7315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E6B03D-0BB0-408D-8263-3CCFD4FD4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Bestemann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D2CCE9E-CB02-46F8-B326-A467B558F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8000" dirty="0"/>
              <a:t>0,11</a:t>
            </a:r>
          </a:p>
        </p:txBody>
      </p:sp>
    </p:spTree>
    <p:extLst>
      <p:ext uri="{BB962C8B-B14F-4D97-AF65-F5344CB8AC3E}">
        <p14:creationId xmlns:p14="http://schemas.microsoft.com/office/powerpoint/2010/main" val="795747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E2D411-9626-4AE4-8314-D53622605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Forklaring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632C3B9-EFF2-43E8-8E4C-0ACF2540E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Lys – større avling- el erstatter fossil gass</a:t>
            </a:r>
          </a:p>
          <a:p>
            <a:r>
              <a:rPr lang="nb-NO" dirty="0"/>
              <a:t>Miljøgartneriet - spillvarme</a:t>
            </a:r>
          </a:p>
          <a:p>
            <a:r>
              <a:rPr lang="nb-NO" dirty="0"/>
              <a:t>7% biogass i Lyses rør</a:t>
            </a:r>
          </a:p>
          <a:p>
            <a:r>
              <a:rPr lang="nb-NO" dirty="0"/>
              <a:t>Gardiner</a:t>
            </a:r>
          </a:p>
          <a:p>
            <a:r>
              <a:rPr lang="nb-NO" dirty="0"/>
              <a:t>Buffertanker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7743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D5AA8C-4A07-4B5E-9B7C-222658B0E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Ny teknologi ?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0A3D003-005A-4F3B-ABC3-7D93BE2BD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Hva med den gamle ? </a:t>
            </a:r>
          </a:p>
          <a:p>
            <a:pPr lvl="3"/>
            <a:r>
              <a:rPr lang="nb-NO" dirty="0"/>
              <a:t>Gardiner</a:t>
            </a:r>
          </a:p>
          <a:p>
            <a:pPr lvl="3"/>
            <a:r>
              <a:rPr lang="nb-NO" dirty="0"/>
              <a:t>Isolering</a:t>
            </a:r>
          </a:p>
          <a:p>
            <a:pPr lvl="3"/>
            <a:r>
              <a:rPr lang="nb-NO" dirty="0"/>
              <a:t>Klimastyring </a:t>
            </a:r>
          </a:p>
          <a:p>
            <a:pPr lvl="3"/>
            <a:r>
              <a:rPr lang="nb-NO" dirty="0"/>
              <a:t>HNT</a:t>
            </a:r>
          </a:p>
          <a:p>
            <a:pPr lvl="3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92874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0B2FEAD0D8BC248BC42318F314B7B25" ma:contentTypeVersion="13" ma:contentTypeDescription="Opprett et nytt dokument." ma:contentTypeScope="" ma:versionID="6bb41f54e4f8a0161d272b0131cbc7ff">
  <xsd:schema xmlns:xsd="http://www.w3.org/2001/XMLSchema" xmlns:xs="http://www.w3.org/2001/XMLSchema" xmlns:p="http://schemas.microsoft.com/office/2006/metadata/properties" xmlns:ns2="82bf8dd6-d9ca-491a-bcce-1480da364e21" xmlns:ns3="bb583217-5808-42b6-aeb6-31b9a0fcfac1" targetNamespace="http://schemas.microsoft.com/office/2006/metadata/properties" ma:root="true" ma:fieldsID="cbc3014150f6c5c02370146ee6a7e067" ns2:_="" ns3:_="">
    <xsd:import namespace="82bf8dd6-d9ca-491a-bcce-1480da364e21"/>
    <xsd:import namespace="bb583217-5808-42b6-aeb6-31b9a0fcfa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bf8dd6-d9ca-491a-bcce-1480da364e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583217-5808-42b6-aeb6-31b9a0fcfac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FADD414-2C4F-48A8-9EDD-42210B306484}"/>
</file>

<file path=customXml/itemProps2.xml><?xml version="1.0" encoding="utf-8"?>
<ds:datastoreItem xmlns:ds="http://schemas.openxmlformats.org/officeDocument/2006/customXml" ds:itemID="{3D557E2D-CFBC-413F-8675-16D28BCFBDA0}"/>
</file>

<file path=customXml/itemProps3.xml><?xml version="1.0" encoding="utf-8"?>
<ds:datastoreItem xmlns:ds="http://schemas.openxmlformats.org/officeDocument/2006/customXml" ds:itemID="{DF39563D-5D68-4E1D-9AB3-6FFB8821891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1997</TotalTime>
  <Words>469</Words>
  <Application>Microsoft Office PowerPoint</Application>
  <PresentationFormat>Skjermfremvisning (4:3)</PresentationFormat>
  <Paragraphs>130</Paragraphs>
  <Slides>33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Office-tema</vt:lpstr>
      <vt:lpstr>Energieffektivisering og bruk av ny teknologi</vt:lpstr>
      <vt:lpstr>PowerPoint-presentasjon</vt:lpstr>
      <vt:lpstr>PowerPoint-presentasjon</vt:lpstr>
      <vt:lpstr>PowerPoint-presentasjon</vt:lpstr>
      <vt:lpstr>PowerPoint-presentasjon</vt:lpstr>
      <vt:lpstr>2010 -&gt; 2017</vt:lpstr>
      <vt:lpstr>Bestemann </vt:lpstr>
      <vt:lpstr>Forklaring</vt:lpstr>
      <vt:lpstr>Ny teknologi ? </vt:lpstr>
      <vt:lpstr>Gardiner:</vt:lpstr>
      <vt:lpstr>PowerPoint-presentasjon</vt:lpstr>
      <vt:lpstr>PowerPoint-presentasjon</vt:lpstr>
      <vt:lpstr>PowerPoint-presentasjon</vt:lpstr>
      <vt:lpstr>HNT</vt:lpstr>
      <vt:lpstr>HNT</vt:lpstr>
      <vt:lpstr>Ny teknologi</vt:lpstr>
      <vt:lpstr>“Winterlight Greenhouse” </vt:lpstr>
      <vt:lpstr>Avfuktere</vt:lpstr>
      <vt:lpstr>Har du et fuktproblem ?</vt:lpstr>
      <vt:lpstr>PowerPoint-presentasjon</vt:lpstr>
      <vt:lpstr>Forlenget sesong</vt:lpstr>
      <vt:lpstr>«LED it be»</vt:lpstr>
      <vt:lpstr>Topplys eller mellomlys</vt:lpstr>
      <vt:lpstr>Lønnsomhet LED</vt:lpstr>
      <vt:lpstr>August 2016, Rogaland</vt:lpstr>
      <vt:lpstr>PowerPoint-presentasjon</vt:lpstr>
      <vt:lpstr>Det mangler 502-74=428 MOL</vt:lpstr>
      <vt:lpstr>6 ukers belysning </vt:lpstr>
      <vt:lpstr>PowerPoint-presentasjon</vt:lpstr>
      <vt:lpstr>Beregnet energibruk 1 år</vt:lpstr>
      <vt:lpstr>PowerPoint-presentasjon</vt:lpstr>
      <vt:lpstr>Fyring i november uten lys</vt:lpstr>
      <vt:lpstr>Oppsummering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Energieffektivisering og bruk av ny teknologi</dc:title>
  <dc:creator>Anders Sand</dc:creator>
  <cp:lastModifiedBy>Anders Sand</cp:lastModifiedBy>
  <cp:revision>44</cp:revision>
  <dcterms:created xsi:type="dcterms:W3CDTF">2018-04-04T06:07:30Z</dcterms:created>
  <dcterms:modified xsi:type="dcterms:W3CDTF">2018-04-24T16:28:37Z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0x01010060B2FEAD0D8BC248BC42318F314B7B25</vt:lpwstr>
  </property>
</Properties>
</file>