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62" r:id="rId5"/>
    <p:sldId id="269" r:id="rId6"/>
    <p:sldId id="315" r:id="rId7"/>
    <p:sldId id="317" r:id="rId8"/>
    <p:sldId id="283" r:id="rId9"/>
    <p:sldId id="319" r:id="rId10"/>
    <p:sldId id="318" r:id="rId11"/>
    <p:sldId id="284" r:id="rId12"/>
    <p:sldId id="285" r:id="rId13"/>
    <p:sldId id="286" r:id="rId14"/>
    <p:sldId id="330" r:id="rId15"/>
    <p:sldId id="320" r:id="rId16"/>
    <p:sldId id="289" r:id="rId17"/>
    <p:sldId id="288" r:id="rId18"/>
    <p:sldId id="321" r:id="rId19"/>
    <p:sldId id="297" r:id="rId20"/>
    <p:sldId id="324" r:id="rId21"/>
    <p:sldId id="326" r:id="rId22"/>
    <p:sldId id="327" r:id="rId23"/>
    <p:sldId id="328" r:id="rId24"/>
    <p:sldId id="329" r:id="rId25"/>
    <p:sldId id="277" r:id="rId26"/>
    <p:sldId id="267" r:id="rId27"/>
    <p:sldId id="278" r:id="rId28"/>
    <p:sldId id="272" r:id="rId29"/>
    <p:sldId id="280" r:id="rId30"/>
    <p:sldId id="333" r:id="rId31"/>
    <p:sldId id="279" r:id="rId32"/>
    <p:sldId id="332" r:id="rId33"/>
    <p:sldId id="282" r:id="rId34"/>
    <p:sldId id="334" r:id="rId35"/>
    <p:sldId id="281" r:id="rId36"/>
    <p:sldId id="335" r:id="rId37"/>
    <p:sldId id="331" r:id="rId38"/>
    <p:sldId id="274" r:id="rId39"/>
    <p:sldId id="316" r:id="rId40"/>
    <p:sldId id="325" r:id="rId41"/>
  </p:sldIdLst>
  <p:sldSz cx="9144000" cy="6858000" type="screen4x3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960" userDrawn="1">
          <p15:clr>
            <a:srgbClr val="A4A3A4"/>
          </p15:clr>
        </p15:guide>
        <p15:guide id="6" pos="2992" userDrawn="1">
          <p15:clr>
            <a:srgbClr val="A4A3A4"/>
          </p15:clr>
        </p15:guide>
        <p15:guide id="11" pos="5480" userDrawn="1">
          <p15:clr>
            <a:srgbClr val="A4A3A4"/>
          </p15:clr>
        </p15:guide>
        <p15:guide id="12" pos="2785">
          <p15:clr>
            <a:srgbClr val="A4A3A4"/>
          </p15:clr>
        </p15:guide>
        <p15:guide id="13" pos="296" userDrawn="1">
          <p15:clr>
            <a:srgbClr val="A4A3A4"/>
          </p15:clr>
        </p15:guide>
        <p15:guide id="15" orient="horz" pos="737">
          <p15:clr>
            <a:srgbClr val="A4A3A4"/>
          </p15:clr>
        </p15:guide>
        <p15:guide id="16" orient="horz" pos="622">
          <p15:clr>
            <a:srgbClr val="A4A3A4"/>
          </p15:clr>
        </p15:guide>
        <p15:guide id="17" orient="horz" pos="138">
          <p15:clr>
            <a:srgbClr val="A4A3A4"/>
          </p15:clr>
        </p15:guide>
        <p15:guide id="18" orient="horz" pos="3947">
          <p15:clr>
            <a:srgbClr val="A4A3A4"/>
          </p15:clr>
        </p15:guide>
        <p15:guide id="19" orient="horz" pos="983">
          <p15:clr>
            <a:srgbClr val="A4A3A4"/>
          </p15:clr>
        </p15:guide>
        <p15:guide id="20" orient="horz" pos="829">
          <p15:clr>
            <a:srgbClr val="A4A3A4"/>
          </p15:clr>
        </p15:guide>
        <p15:guide id="21" orient="horz" pos="1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73" autoAdjust="0"/>
    <p:restoredTop sz="89081" autoAdjust="0"/>
  </p:normalViewPr>
  <p:slideViewPr>
    <p:cSldViewPr snapToObjects="1">
      <p:cViewPr varScale="1">
        <p:scale>
          <a:sx n="102" d="100"/>
          <a:sy n="102" d="100"/>
        </p:scale>
        <p:origin x="1482" y="102"/>
      </p:cViewPr>
      <p:guideLst>
        <p:guide orient="horz" pos="2960"/>
        <p:guide pos="2992"/>
        <p:guide pos="5480"/>
        <p:guide pos="2785"/>
        <p:guide pos="296"/>
        <p:guide orient="horz" pos="737"/>
        <p:guide orient="horz" pos="622"/>
        <p:guide orient="horz" pos="138"/>
        <p:guide orient="horz" pos="3947"/>
        <p:guide orient="horz" pos="983"/>
        <p:guide orient="horz" pos="829"/>
        <p:guide orient="horz" pos="1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04"/>
    </p:cViewPr>
  </p:sorterViewPr>
  <p:notesViewPr>
    <p:cSldViewPr snapToGrid="0" snapToObjects="1" showGuides="1">
      <p:cViewPr varScale="1">
        <p:scale>
          <a:sx n="134" d="100"/>
          <a:sy n="134" d="100"/>
        </p:scale>
        <p:origin x="5424" y="192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'Ark1'!$B$2</c:f>
              <c:strCache>
                <c:ptCount val="1"/>
                <c:pt idx="0">
                  <c:v>Agurk-helår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'Ark1'!$A$3:$A$14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Mrs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'Ark1'!$B$3:$B$14</c:f>
              <c:numCache>
                <c:formatCode>General</c:formatCode>
                <c:ptCount val="12"/>
                <c:pt idx="0">
                  <c:v>91</c:v>
                </c:pt>
                <c:pt idx="1">
                  <c:v>66</c:v>
                </c:pt>
                <c:pt idx="2">
                  <c:v>69</c:v>
                </c:pt>
                <c:pt idx="3">
                  <c:v>83</c:v>
                </c:pt>
                <c:pt idx="4">
                  <c:v>77</c:v>
                </c:pt>
                <c:pt idx="5">
                  <c:v>105</c:v>
                </c:pt>
                <c:pt idx="6">
                  <c:v>124</c:v>
                </c:pt>
                <c:pt idx="7">
                  <c:v>92</c:v>
                </c:pt>
                <c:pt idx="8">
                  <c:v>94</c:v>
                </c:pt>
                <c:pt idx="9">
                  <c:v>61</c:v>
                </c:pt>
                <c:pt idx="11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50-415B-B100-32CCFDBD1CBF}"/>
            </c:ext>
          </c:extLst>
        </c:ser>
        <c:ser>
          <c:idx val="1"/>
          <c:order val="1"/>
          <c:tx>
            <c:strRef>
              <c:f>'Ark1'!$C$2</c:f>
              <c:strCache>
                <c:ptCount val="1"/>
                <c:pt idx="0">
                  <c:v>Tomat sesong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'Ark1'!$A$3:$A$14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Mrs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'Ark1'!$C$3:$C$14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39</c:v>
                </c:pt>
                <c:pt idx="4">
                  <c:v>45</c:v>
                </c:pt>
                <c:pt idx="5">
                  <c:v>74</c:v>
                </c:pt>
                <c:pt idx="6">
                  <c:v>77</c:v>
                </c:pt>
                <c:pt idx="7">
                  <c:v>59</c:v>
                </c:pt>
                <c:pt idx="8">
                  <c:v>31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50-415B-B100-32CCFDBD1CBF}"/>
            </c:ext>
          </c:extLst>
        </c:ser>
        <c:ser>
          <c:idx val="2"/>
          <c:order val="2"/>
          <c:tx>
            <c:strRef>
              <c:f>'Ark1'!$D$2</c:f>
              <c:strCache>
                <c:ptCount val="1"/>
                <c:pt idx="0">
                  <c:v>Tomat-vinter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'Ark1'!$A$3:$A$14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Mrs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'Ark1'!$D$3:$D$14</c:f>
              <c:numCache>
                <c:formatCode>General</c:formatCode>
                <c:ptCount val="12"/>
                <c:pt idx="0">
                  <c:v>64</c:v>
                </c:pt>
                <c:pt idx="1">
                  <c:v>66</c:v>
                </c:pt>
                <c:pt idx="2">
                  <c:v>70</c:v>
                </c:pt>
                <c:pt idx="3">
                  <c:v>83</c:v>
                </c:pt>
                <c:pt idx="9">
                  <c:v>45</c:v>
                </c:pt>
                <c:pt idx="10">
                  <c:v>62</c:v>
                </c:pt>
                <c:pt idx="11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F50-415B-B100-32CCFDBD1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0552696"/>
        <c:axId val="400553088"/>
      </c:lineChart>
      <c:catAx>
        <c:axId val="400552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0553088"/>
        <c:crosses val="autoZero"/>
        <c:auto val="1"/>
        <c:lblAlgn val="ctr"/>
        <c:lblOffset val="100"/>
        <c:noMultiLvlLbl val="0"/>
      </c:catAx>
      <c:valAx>
        <c:axId val="40055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Avrenning i liter pr m2 og måned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0552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53284" y="585920"/>
            <a:ext cx="4873912" cy="390981"/>
          </a:xfrm>
          <a:prstGeom prst="rect">
            <a:avLst/>
          </a:prstGeom>
        </p:spPr>
        <p:txBody>
          <a:bodyPr vert="horz" lIns="0" tIns="45720" rIns="0" bIns="45720" rtlCol="0"/>
          <a:lstStyle>
            <a:lvl1pPr algn="l">
              <a:defRPr sz="1200"/>
            </a:lvl1pPr>
          </a:lstStyle>
          <a:p>
            <a:r>
              <a:rPr lang="nb-NO" dirty="0"/>
              <a:t>16.06.15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27196" y="9431599"/>
            <a:ext cx="960177" cy="496491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r">
              <a:defRPr sz="1200"/>
            </a:lvl1pPr>
          </a:lstStyle>
          <a:p>
            <a:fld id="{A8F5B02D-D4AC-DC4C-8913-486214465047}" type="datetimeFigureOut">
              <a:rPr lang="nb-NO" sz="900" smtClean="0"/>
              <a:t>08.02.2019</a:t>
            </a:fld>
            <a:endParaRPr lang="nb-NO" sz="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53284" y="9431599"/>
            <a:ext cx="4873912" cy="49649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endParaRPr lang="nb-NO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287373" y="9431599"/>
            <a:ext cx="510316" cy="49649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/>
            </a:lvl1pPr>
          </a:lstStyle>
          <a:p>
            <a:pPr algn="l"/>
            <a:fld id="{6F0B3F95-D675-3F4B-B3DB-E3A72F8E79F4}" type="slidenum">
              <a:rPr lang="nb-NO" sz="900" smtClean="0"/>
              <a:pPr algn="l"/>
              <a:t>‹#›</a:t>
            </a:fld>
            <a:endParaRPr lang="nb-NO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152" y="234458"/>
            <a:ext cx="603221" cy="74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59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77737" y="248245"/>
            <a:ext cx="5174239" cy="496491"/>
          </a:xfrm>
          <a:prstGeom prst="rect">
            <a:avLst/>
          </a:prstGeom>
        </p:spPr>
        <p:txBody>
          <a:bodyPr vert="horz" lIns="0" tIns="45720" rIns="0" bIns="45720" rtlCol="0"/>
          <a:lstStyle>
            <a:lvl1pPr algn="l">
              <a:defRPr sz="1200"/>
            </a:lvl1pPr>
          </a:lstStyle>
          <a:p>
            <a:endParaRPr lang="nb-NO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769740" y="9431598"/>
            <a:ext cx="1349597" cy="4982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/>
            </a:lvl1pPr>
          </a:lstStyle>
          <a:p>
            <a:fld id="{3763A3A1-20C8-FA43-AC14-F39D29A3F621}" type="datetimeFigureOut">
              <a:rPr lang="nb-NO" noProof="0" smtClean="0"/>
              <a:pPr/>
              <a:t>08.02.2019</a:t>
            </a:fld>
            <a:endParaRPr lang="nb-NO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77737" y="9431598"/>
            <a:ext cx="4392003" cy="498214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900"/>
            </a:lvl1pPr>
          </a:lstStyle>
          <a:p>
            <a:endParaRPr lang="nb-NO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119336" y="9431600"/>
            <a:ext cx="678353" cy="49821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/>
            </a:lvl1pPr>
          </a:lstStyle>
          <a:p>
            <a:fld id="{A3C75837-D3B2-6B48-B860-CFF3F8D649A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23" y="269139"/>
            <a:ext cx="700403" cy="26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982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1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53271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Gjødsel blir ikke billiger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23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6751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Flere små avdelinger øker</a:t>
            </a:r>
            <a:r>
              <a:rPr lang="nb-NO" baseline="0" dirty="0"/>
              <a:t> </a:t>
            </a:r>
            <a:r>
              <a:rPr lang="nb-NO" baseline="0" dirty="0" err="1"/>
              <a:t>investeringsbehøv</a:t>
            </a:r>
            <a:r>
              <a:rPr lang="nb-NO" baseline="0" dirty="0"/>
              <a:t> betydelig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24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15162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28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97576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29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34285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Grå linje er uten renner</a:t>
            </a:r>
            <a:r>
              <a:rPr lang="nb-NO" baseline="0" dirty="0"/>
              <a:t> =&gt; </a:t>
            </a:r>
            <a:r>
              <a:rPr lang="nb-NO" baseline="0" dirty="0" err="1"/>
              <a:t>dvs</a:t>
            </a:r>
            <a:r>
              <a:rPr lang="nb-NO" baseline="0" dirty="0"/>
              <a:t> at innsamling er allerede på plass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30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534753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Grå linje er uten renner</a:t>
            </a:r>
            <a:r>
              <a:rPr lang="nb-NO" baseline="0" dirty="0"/>
              <a:t> =&gt; </a:t>
            </a:r>
            <a:r>
              <a:rPr lang="nb-NO" baseline="0" dirty="0" err="1"/>
              <a:t>dvs</a:t>
            </a:r>
            <a:r>
              <a:rPr lang="nb-NO" baseline="0" dirty="0"/>
              <a:t> at innsamling er allerede på plass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32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532325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Grå linje er uten renner</a:t>
            </a:r>
            <a:r>
              <a:rPr lang="nb-NO" baseline="0" dirty="0"/>
              <a:t> =&gt; </a:t>
            </a:r>
            <a:r>
              <a:rPr lang="nb-NO" baseline="0" dirty="0" err="1"/>
              <a:t>dvs</a:t>
            </a:r>
            <a:r>
              <a:rPr lang="nb-NO" baseline="0" dirty="0"/>
              <a:t> at innsamling er allerede på plass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33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47486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Løsning er ikke 100 %</a:t>
            </a:r>
          </a:p>
          <a:p>
            <a:endParaRPr lang="nb-NO" dirty="0"/>
          </a:p>
          <a:p>
            <a:r>
              <a:rPr lang="nb-NO" dirty="0"/>
              <a:t>NIBIO</a:t>
            </a:r>
            <a:r>
              <a:rPr lang="nb-NO" baseline="0" dirty="0"/>
              <a:t> anbefale ikke denne løsninger for veksthusene, men kanskje litt annerledes støtte ordning, sånn at de passer for alle</a:t>
            </a:r>
          </a:p>
          <a:p>
            <a:r>
              <a:rPr lang="nb-NO" baseline="0" dirty="0"/>
              <a:t>Eller alle bedrifter under hvis størrelse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36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4910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37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355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Lagre et lukket system, viktig</a:t>
            </a:r>
            <a:r>
              <a:rPr lang="nb-NO" baseline="0" dirty="0"/>
              <a:t> at alle rør er synlig ifm lekkasje.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2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630680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159748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9533D0-0096-44B5-8150-BB7932FE4D9C}" type="slidenum">
              <a:rPr lang="nb-NO" altLang="nb-NO">
                <a:latin typeface="Times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nb-NO" altLang="nb-NO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59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Smitte press i oppstart av kultur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11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995557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13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141536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14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7679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altLang="nb-NO"/>
          </a:p>
        </p:txBody>
      </p:sp>
      <p:sp>
        <p:nvSpPr>
          <p:cNvPr id="163844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71C89B-597E-447F-B46C-CEAD5D192F48}" type="slidenum">
              <a:rPr lang="nb-NO" altLang="nb-NO">
                <a:latin typeface="Times" panose="02020603050405020304" pitchFamily="18" charset="0"/>
              </a:rPr>
              <a:pPr>
                <a:spcBef>
                  <a:spcPct val="0"/>
                </a:spcBef>
              </a:pPr>
              <a:t>17</a:t>
            </a:fld>
            <a:endParaRPr lang="nb-NO" altLang="nb-NO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53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50 l/m2 er 50 m3 /daa</a:t>
            </a:r>
          </a:p>
          <a:p>
            <a:pPr marL="228600" indent="-228600">
              <a:buAutoNum type="arabicPlain" startAt="150"/>
            </a:pPr>
            <a:r>
              <a:rPr lang="nb-NO" dirty="0"/>
              <a:t>150 M3/daa</a:t>
            </a:r>
          </a:p>
          <a:p>
            <a:pPr marL="0" indent="0">
              <a:buNone/>
            </a:pPr>
            <a:r>
              <a:rPr lang="nb-NO" dirty="0"/>
              <a:t>Agurk</a:t>
            </a:r>
            <a:r>
              <a:rPr lang="nb-NO" baseline="0" dirty="0"/>
              <a:t> mer problematisk, kanskje siste 2 til 4 uker av </a:t>
            </a:r>
            <a:r>
              <a:rPr lang="nb-NO" baseline="0" dirty="0" err="1"/>
              <a:t>kulturet</a:t>
            </a:r>
            <a:r>
              <a:rPr lang="nb-NO" baseline="0" dirty="0"/>
              <a:t> bruk </a:t>
            </a:r>
            <a:r>
              <a:rPr lang="nb-NO" baseline="0" dirty="0" err="1"/>
              <a:t>retourvann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20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25528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Mer forskning til å rense vann i vannlagring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22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87302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8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981" y="2076315"/>
            <a:ext cx="1741516" cy="19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4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_å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4288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57200" y="6264000"/>
            <a:ext cx="8242300" cy="72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873376"/>
            <a:ext cx="82423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57200" y="4425949"/>
            <a:ext cx="82423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457200" y="1807600"/>
            <a:ext cx="8242300" cy="72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942" y="254890"/>
            <a:ext cx="822960" cy="9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2873376"/>
            <a:ext cx="82423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200" y="4425949"/>
            <a:ext cx="82423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57200" y="6264000"/>
            <a:ext cx="8242300" cy="72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1807600"/>
            <a:ext cx="8242300" cy="72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942" y="254890"/>
            <a:ext cx="822960" cy="9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6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utfallende bilde el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559984"/>
            <a:ext cx="9144000" cy="4698869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nb-NO" noProof="0"/>
              <a:t>Sett inn utfallende objekt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027464" y="6392583"/>
            <a:ext cx="110115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endParaRPr lang="nb-NO" noProof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92583"/>
            <a:ext cx="50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4" name="Straight Connector 12"/>
          <p:cNvCxnSpPr/>
          <p:nvPr userDrawn="1"/>
        </p:nvCxnSpPr>
        <p:spPr>
          <a:xfrm>
            <a:off x="81915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268" y="6392583"/>
            <a:ext cx="55711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723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901" y="1559984"/>
            <a:ext cx="4119032" cy="470877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Sett inn bilde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580468" y="1559984"/>
            <a:ext cx="4119032" cy="470877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Sett inn bilde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027464" y="6392583"/>
            <a:ext cx="110115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endParaRPr lang="nb-NO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92583"/>
            <a:ext cx="50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5" name="Straight Connector 12"/>
          <p:cNvCxnSpPr/>
          <p:nvPr userDrawn="1"/>
        </p:nvCxnSpPr>
        <p:spPr>
          <a:xfrm>
            <a:off x="81915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268" y="6392583"/>
            <a:ext cx="55711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6557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901" y="1559984"/>
            <a:ext cx="2722036" cy="46988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Sett inn bilde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207810" y="1559984"/>
            <a:ext cx="2753782" cy="46988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Sett inn bilde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5977464" y="1559984"/>
            <a:ext cx="2722036" cy="46988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Sett inn bilde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027464" y="6392583"/>
            <a:ext cx="110115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endParaRPr lang="nb-NO" noProof="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92583"/>
            <a:ext cx="50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7" name="Straight Connector 12"/>
          <p:cNvCxnSpPr/>
          <p:nvPr userDrawn="1"/>
        </p:nvCxnSpPr>
        <p:spPr>
          <a:xfrm>
            <a:off x="81915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268" y="6392583"/>
            <a:ext cx="55711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4519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2" y="292100"/>
            <a:ext cx="3949699" cy="1024467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559984"/>
            <a:ext cx="3949700" cy="47024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68863" y="503240"/>
            <a:ext cx="3830637" cy="5765517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dirty="0"/>
              <a:t>Sett inn et objekt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027464" y="6392583"/>
            <a:ext cx="110115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endParaRPr lang="nb-NO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92583"/>
            <a:ext cx="50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5" name="Straight Connector 12"/>
          <p:cNvCxnSpPr/>
          <p:nvPr userDrawn="1"/>
        </p:nvCxnSpPr>
        <p:spPr>
          <a:xfrm>
            <a:off x="81915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268" y="6392583"/>
            <a:ext cx="55711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045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626352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Sett inn bilde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027464" y="6392583"/>
            <a:ext cx="110115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endParaRPr lang="nb-NO" noProof="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92583"/>
            <a:ext cx="50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2" name="Straight Connector 12"/>
          <p:cNvCxnSpPr/>
          <p:nvPr userDrawn="1"/>
        </p:nvCxnSpPr>
        <p:spPr>
          <a:xfrm>
            <a:off x="81915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268" y="6392583"/>
            <a:ext cx="55711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636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027464" y="6392583"/>
            <a:ext cx="110115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endParaRPr lang="nb-NO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92583"/>
            <a:ext cx="50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1" name="Straight Connector 12"/>
          <p:cNvCxnSpPr/>
          <p:nvPr userDrawn="1"/>
        </p:nvCxnSpPr>
        <p:spPr>
          <a:xfrm>
            <a:off x="81915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268" y="6392583"/>
            <a:ext cx="55711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5282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82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8927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57200" y="6264000"/>
            <a:ext cx="8242300" cy="72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873376"/>
            <a:ext cx="82423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57200" y="4425949"/>
            <a:ext cx="82423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57200" y="1807600"/>
            <a:ext cx="8242300" cy="72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942" y="254892"/>
            <a:ext cx="822960" cy="9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_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8927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57200" y="6273915"/>
            <a:ext cx="8242300" cy="72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873376"/>
            <a:ext cx="82423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57200" y="4425949"/>
            <a:ext cx="82423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57200" y="1807600"/>
            <a:ext cx="8242300" cy="72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942" y="254892"/>
            <a:ext cx="822960" cy="9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559984"/>
            <a:ext cx="8229600" cy="4704016"/>
          </a:xfrm>
        </p:spPr>
        <p:txBody>
          <a:bodyPr/>
          <a:lstStyle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027464" y="6392583"/>
            <a:ext cx="110115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endParaRPr lang="nb-NO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92583"/>
            <a:ext cx="50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0" name="Straight Connector 12"/>
          <p:cNvCxnSpPr/>
          <p:nvPr userDrawn="1"/>
        </p:nvCxnSpPr>
        <p:spPr>
          <a:xfrm>
            <a:off x="81915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268" y="6392583"/>
            <a:ext cx="55711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1371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559984"/>
            <a:ext cx="3949700" cy="4698869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749800" y="1559984"/>
            <a:ext cx="3949700" cy="4698869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027464" y="6392583"/>
            <a:ext cx="110115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endParaRPr lang="nb-NO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92583"/>
            <a:ext cx="50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5" name="Straight Connector 12"/>
          <p:cNvCxnSpPr/>
          <p:nvPr userDrawn="1"/>
        </p:nvCxnSpPr>
        <p:spPr>
          <a:xfrm>
            <a:off x="81915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268" y="6392583"/>
            <a:ext cx="55711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0160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3866"/>
            <a:ext cx="3960000" cy="641349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2883"/>
            <a:ext cx="3960000" cy="3885971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563866"/>
            <a:ext cx="3962400" cy="641349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372883"/>
            <a:ext cx="3962400" cy="3885971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7027464" y="6392583"/>
            <a:ext cx="110115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endParaRPr lang="nb-NO" noProof="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191500" y="6392583"/>
            <a:ext cx="50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7" name="Straight Connector 12"/>
          <p:cNvCxnSpPr/>
          <p:nvPr userDrawn="1"/>
        </p:nvCxnSpPr>
        <p:spPr>
          <a:xfrm>
            <a:off x="81915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456268" y="6392583"/>
            <a:ext cx="55711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4037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object 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900" y="1559984"/>
            <a:ext cx="8216900" cy="4708773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b-NO" noProof="0"/>
              <a:t>Sett inn object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027464" y="6392583"/>
            <a:ext cx="110115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endParaRPr lang="nb-NO" noProof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92583"/>
            <a:ext cx="50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4" name="Straight Connector 12"/>
          <p:cNvCxnSpPr/>
          <p:nvPr userDrawn="1"/>
        </p:nvCxnSpPr>
        <p:spPr>
          <a:xfrm>
            <a:off x="81915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268" y="6392583"/>
            <a:ext cx="55711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870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_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42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942" y="254890"/>
            <a:ext cx="822960" cy="92686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57200" y="6264000"/>
            <a:ext cx="8242300" cy="72000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57200" y="2873376"/>
            <a:ext cx="82423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200" y="4425949"/>
            <a:ext cx="82423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57200" y="1807600"/>
            <a:ext cx="8242300" cy="72000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9609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_fj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4288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57200" y="6264000"/>
            <a:ext cx="8242300" cy="72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57200" y="2873376"/>
            <a:ext cx="82423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57200" y="4425949"/>
            <a:ext cx="82423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57200" y="1807600"/>
            <a:ext cx="8242300" cy="72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942" y="254890"/>
            <a:ext cx="822960" cy="9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4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skilleark_m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4288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2873376"/>
            <a:ext cx="82423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57200" y="4425949"/>
            <a:ext cx="82423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6264000"/>
            <a:ext cx="8242300" cy="72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18" name="Rectangle 17"/>
          <p:cNvSpPr/>
          <p:nvPr userDrawn="1"/>
        </p:nvSpPr>
        <p:spPr>
          <a:xfrm>
            <a:off x="457200" y="1807600"/>
            <a:ext cx="8242300" cy="72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942" y="254890"/>
            <a:ext cx="822960" cy="9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902" y="292101"/>
            <a:ext cx="8229599" cy="1024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0" y="1559985"/>
            <a:ext cx="8229600" cy="4704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27464" y="6392583"/>
            <a:ext cx="110115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endParaRPr lang="nb-NO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92583"/>
            <a:ext cx="50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57200" y="6264012"/>
            <a:ext cx="82423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50" y="6425180"/>
            <a:ext cx="706582" cy="24938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1915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268" y="6392583"/>
            <a:ext cx="5571197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74012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72" r:id="rId4"/>
    <p:sldLayoutId id="2147483678" r:id="rId5"/>
    <p:sldLayoutId id="2147483665" r:id="rId6"/>
    <p:sldLayoutId id="2147483660" r:id="rId7"/>
    <p:sldLayoutId id="2147483661" r:id="rId8"/>
    <p:sldLayoutId id="2147483662" r:id="rId9"/>
    <p:sldLayoutId id="2147483663" r:id="rId10"/>
    <p:sldLayoutId id="2147483666" r:id="rId11"/>
    <p:sldLayoutId id="2147483667" r:id="rId12"/>
    <p:sldLayoutId id="2147483668" r:id="rId13"/>
    <p:sldLayoutId id="2147483669" r:id="rId14"/>
    <p:sldLayoutId id="2147483682" r:id="rId15"/>
    <p:sldLayoutId id="2147483655" r:id="rId16"/>
    <p:sldLayoutId id="2147483679" r:id="rId17"/>
    <p:sldLayoutId id="2147483680" r:id="rId18"/>
    <p:sldLayoutId id="2147483681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/>
  <p:txStyles>
    <p:titleStyle>
      <a:lvl1pPr algn="l" defTabSz="457200" rtl="0" eaLnBrk="1" latinLnBrk="0" hangingPunct="1">
        <a:lnSpc>
          <a:spcPts val="3400"/>
        </a:lnSpc>
        <a:spcBef>
          <a:spcPct val="0"/>
        </a:spcBef>
        <a:buNone/>
        <a:defRPr sz="2800" kern="1400" cap="all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457200" rtl="0" eaLnBrk="1" latinLnBrk="0" hangingPunct="1">
        <a:spcBef>
          <a:spcPts val="600"/>
        </a:spcBef>
        <a:buFont typeface="Lucida Grande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600"/>
        </a:spcBef>
        <a:buFont typeface="Arial Bold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Georgi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chemeClr val="tx1"/>
          </a:solidFill>
          <a:latin typeface="Georgi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Redusert Avrenning fra veksthus</a:t>
            </a:r>
            <a:br>
              <a:rPr lang="nb-NO" dirty="0"/>
            </a:br>
            <a:r>
              <a:rPr lang="nb-NO" dirty="0"/>
              <a:t>(grønnsaker)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Henk Maessen og Michel Verheul</a:t>
            </a:r>
          </a:p>
          <a:p>
            <a:r>
              <a:rPr lang="nb-NO" dirty="0"/>
              <a:t>Avdeling Frukt og Grønt</a:t>
            </a:r>
          </a:p>
          <a:p>
            <a:r>
              <a:rPr lang="nb-NO" dirty="0"/>
              <a:t>NIBIO Særheim</a:t>
            </a:r>
          </a:p>
        </p:txBody>
      </p:sp>
    </p:spTree>
    <p:extLst>
      <p:ext uri="{BB962C8B-B14F-4D97-AF65-F5344CB8AC3E}">
        <p14:creationId xmlns:p14="http://schemas.microsoft.com/office/powerpoint/2010/main" val="1445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ECA: </a:t>
            </a:r>
            <a:r>
              <a:rPr lang="nb-NO" sz="1800" dirty="0" err="1"/>
              <a:t>electrochemically</a:t>
            </a:r>
            <a:r>
              <a:rPr lang="nb-NO" sz="1800" dirty="0"/>
              <a:t> </a:t>
            </a:r>
            <a:r>
              <a:rPr lang="nb-NO" sz="1800" dirty="0" err="1"/>
              <a:t>activated</a:t>
            </a:r>
            <a:r>
              <a:rPr lang="nb-NO" sz="1800" dirty="0"/>
              <a:t> water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Metode:			2 elektroder lagre en løsning som inneholder fri </a:t>
            </a:r>
          </a:p>
          <a:p>
            <a:pPr marL="2286000" lvl="5" indent="0">
              <a:buNone/>
            </a:pPr>
            <a:r>
              <a:rPr lang="nb-NO" dirty="0" err="1"/>
              <a:t>kloriner</a:t>
            </a:r>
            <a:r>
              <a:rPr lang="nb-NO" dirty="0"/>
              <a:t> som oksiderer forurensinger</a:t>
            </a:r>
          </a:p>
          <a:p>
            <a:r>
              <a:rPr lang="nb-NO" dirty="0"/>
              <a:t>Effektivitet:		sopp, bakterier og virus</a:t>
            </a:r>
          </a:p>
          <a:p>
            <a:r>
              <a:rPr lang="nb-NO" dirty="0"/>
              <a:t>Kapasitet:			i gjødselblander, ingen ekstra vann lagring</a:t>
            </a:r>
          </a:p>
          <a:p>
            <a:r>
              <a:rPr lang="nb-NO" dirty="0"/>
              <a:t>Utfordringer:		ingen forsøk angående effekt av tilført klor</a:t>
            </a:r>
          </a:p>
          <a:p>
            <a:r>
              <a:rPr lang="nb-NO" dirty="0"/>
              <a:t>Forbehandling:	mekanisk filter 0,1 mm</a:t>
            </a:r>
          </a:p>
          <a:p>
            <a:pPr marL="1828800" lvl="4" indent="0">
              <a:buNone/>
            </a:pPr>
            <a:endParaRPr lang="nb-NO" sz="2000" dirty="0"/>
          </a:p>
          <a:p>
            <a:pPr marL="1828800" lvl="4" indent="0">
              <a:buNone/>
            </a:pPr>
            <a:endParaRPr lang="nb-NO" dirty="0"/>
          </a:p>
          <a:p>
            <a:pPr marL="1828800" lvl="4" indent="0">
              <a:buNone/>
            </a:pPr>
            <a:endParaRPr lang="nb-NO" dirty="0"/>
          </a:p>
          <a:p>
            <a:pPr marL="1828800" lvl="4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10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212" y="3789041"/>
            <a:ext cx="3299947" cy="247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Rengjøring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b-NO" sz="2400" dirty="0"/>
              <a:t>Grundig rengjøring før desinfeksjon !</a:t>
            </a:r>
          </a:p>
          <a:p>
            <a:pPr marL="457200" indent="-457200">
              <a:buAutoNum type="arabicPeriod"/>
            </a:pPr>
            <a:r>
              <a:rPr lang="nb-NO" sz="2400" dirty="0"/>
              <a:t>Desinfeksjon (mot soppsykdommer)</a:t>
            </a:r>
            <a:endParaRPr lang="nb-NO" dirty="0"/>
          </a:p>
          <a:p>
            <a:r>
              <a:rPr lang="nb-NO" dirty="0"/>
              <a:t>DEWA HP50 (</a:t>
            </a:r>
            <a:r>
              <a:rPr lang="nb-NO" dirty="0" err="1"/>
              <a:t>Hydrogenperoxid</a:t>
            </a:r>
            <a:r>
              <a:rPr lang="nb-NO" dirty="0"/>
              <a:t>, 30-49%)</a:t>
            </a:r>
          </a:p>
          <a:p>
            <a:r>
              <a:rPr lang="nb-NO" dirty="0"/>
              <a:t>Natriumhypokloritt (Aktivt klor &gt; 10%)</a:t>
            </a:r>
          </a:p>
          <a:p>
            <a:r>
              <a:rPr lang="nb-NO" dirty="0" err="1"/>
              <a:t>Multicode</a:t>
            </a:r>
            <a:r>
              <a:rPr lang="nb-NO" dirty="0"/>
              <a:t> – F (</a:t>
            </a:r>
            <a:r>
              <a:rPr lang="nb-NO" dirty="0" err="1"/>
              <a:t>Pereddiksyre</a:t>
            </a:r>
            <a:r>
              <a:rPr lang="nb-NO" dirty="0"/>
              <a:t> 5%, </a:t>
            </a:r>
            <a:r>
              <a:rPr lang="nb-NO" dirty="0" err="1"/>
              <a:t>hydrogenperoxid</a:t>
            </a:r>
            <a:r>
              <a:rPr lang="nb-NO" dirty="0"/>
              <a:t> 10-15%)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11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5043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Kjemiske plantevernmidler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Previcur</a:t>
            </a:r>
            <a:r>
              <a:rPr lang="nb-NO" dirty="0"/>
              <a:t> Energy. </a:t>
            </a:r>
          </a:p>
          <a:p>
            <a:pPr lvl="1"/>
            <a:r>
              <a:rPr lang="nb-NO" dirty="0"/>
              <a:t>Tillat mot pythium ved oppal av tomat, agurk og salat (risiko ?). </a:t>
            </a:r>
          </a:p>
          <a:p>
            <a:pPr lvl="1"/>
            <a:r>
              <a:rPr lang="nb-NO" dirty="0"/>
              <a:t>Kan brukes forebyggende ved dryppvanning mot </a:t>
            </a:r>
            <a:r>
              <a:rPr lang="nb-NO" dirty="0" err="1"/>
              <a:t>Pythium</a:t>
            </a:r>
            <a:r>
              <a:rPr lang="nb-NO" dirty="0"/>
              <a:t> i tomat og agurk</a:t>
            </a:r>
          </a:p>
          <a:p>
            <a:pPr lvl="1"/>
            <a:r>
              <a:rPr lang="nb-NO" dirty="0"/>
              <a:t>Behandlingsfrist : 3 dager (tomat/agurk) – 21 dager (salat)</a:t>
            </a:r>
          </a:p>
          <a:p>
            <a:pPr lvl="1"/>
            <a:r>
              <a:rPr lang="nb-NO" dirty="0"/>
              <a:t>Godkjent fram til 30.04.2020</a:t>
            </a:r>
          </a:p>
          <a:p>
            <a:r>
              <a:rPr lang="nb-NO" dirty="0" err="1"/>
              <a:t>Aliette</a:t>
            </a:r>
            <a:r>
              <a:rPr lang="nb-NO" dirty="0"/>
              <a:t> WG80:</a:t>
            </a:r>
          </a:p>
          <a:p>
            <a:pPr lvl="1"/>
            <a:r>
              <a:rPr lang="nb-NO" dirty="0"/>
              <a:t>Tillat mot algesopper i </a:t>
            </a:r>
            <a:r>
              <a:rPr lang="nb-NO" dirty="0" err="1"/>
              <a:t>pydplanter</a:t>
            </a:r>
            <a:r>
              <a:rPr lang="nb-NO" dirty="0"/>
              <a:t> og salat i veksthus</a:t>
            </a:r>
          </a:p>
          <a:p>
            <a:pPr lvl="1"/>
            <a:r>
              <a:rPr lang="nb-NO" dirty="0"/>
              <a:t>Behandlingsfrist: 14 dager (salat)</a:t>
            </a:r>
          </a:p>
          <a:p>
            <a:pPr lvl="1"/>
            <a:r>
              <a:rPr lang="nb-NO" dirty="0"/>
              <a:t>Godkjent fram til 30.06.2020</a:t>
            </a:r>
          </a:p>
          <a:p>
            <a:pPr marL="0" indent="0">
              <a:buNone/>
            </a:pPr>
            <a:r>
              <a:rPr lang="nb-NO" dirty="0" err="1"/>
              <a:t>Resistim</a:t>
            </a:r>
            <a:r>
              <a:rPr lang="nb-NO" dirty="0"/>
              <a:t> ikke lengre godkjent !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12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4273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Sand filter (langsom filtrering)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Metode:			naturlige mikroflora renser vann fra patogenere</a:t>
            </a:r>
          </a:p>
          <a:p>
            <a:pPr marL="2286000" lvl="5" indent="0">
              <a:buNone/>
            </a:pPr>
            <a:r>
              <a:rPr lang="nb-NO" dirty="0"/>
              <a:t>Ikke tilføring av bakterier	</a:t>
            </a:r>
          </a:p>
          <a:p>
            <a:r>
              <a:rPr lang="nb-NO" dirty="0"/>
              <a:t>Effektivitet:		95-99 %	sopp, bakterier (og virus?)</a:t>
            </a:r>
          </a:p>
          <a:p>
            <a:pPr marL="2286000" lvl="5" indent="0">
              <a:buNone/>
            </a:pPr>
            <a:r>
              <a:rPr lang="nb-NO" dirty="0"/>
              <a:t>Pythium, Phytophtora, Olpidium =&gt;99 %</a:t>
            </a:r>
          </a:p>
          <a:p>
            <a:pPr marL="2286000" lvl="5" indent="0">
              <a:buNone/>
            </a:pPr>
            <a:r>
              <a:rPr lang="nb-NO" dirty="0"/>
              <a:t>Fusarium, Verticilium &gt; 80 %</a:t>
            </a:r>
          </a:p>
          <a:p>
            <a:r>
              <a:rPr lang="nb-NO" dirty="0"/>
              <a:t>Kapasitet:			1m2 sandfilter er 100-200 liter time</a:t>
            </a:r>
          </a:p>
          <a:p>
            <a:r>
              <a:rPr lang="nb-NO" dirty="0"/>
              <a:t>Utfordringer:		99 % er ikke 100 %</a:t>
            </a:r>
          </a:p>
          <a:p>
            <a:pPr marL="2286000" lvl="5" indent="0">
              <a:buNone/>
            </a:pPr>
            <a:r>
              <a:rPr lang="nb-NO" dirty="0"/>
              <a:t>Trenger vann lagring for reint og ureint vann</a:t>
            </a:r>
          </a:p>
          <a:p>
            <a:r>
              <a:rPr lang="nb-NO" dirty="0"/>
              <a:t>Forbehandling:	mekanisk filter 0,1 mm</a:t>
            </a:r>
          </a:p>
          <a:p>
            <a:pPr marL="1828800" lvl="4" indent="0">
              <a:buNone/>
            </a:pPr>
            <a:endParaRPr lang="nb-NO" sz="2000" dirty="0"/>
          </a:p>
          <a:p>
            <a:pPr marL="1828800" lvl="4" indent="0">
              <a:buNone/>
            </a:pPr>
            <a:endParaRPr lang="nb-NO" dirty="0"/>
          </a:p>
          <a:p>
            <a:pPr marL="1828800" lvl="4" indent="0">
              <a:buNone/>
            </a:pPr>
            <a:endParaRPr lang="nb-NO" dirty="0"/>
          </a:p>
          <a:p>
            <a:pPr marL="1828800" lvl="4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13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649887"/>
            <a:ext cx="3168363" cy="21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Biofilter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Metode:			Som sandfilter</a:t>
            </a:r>
          </a:p>
          <a:p>
            <a:pPr marL="2286000" lvl="5" indent="0">
              <a:buNone/>
            </a:pPr>
            <a:r>
              <a:rPr lang="nb-NO" dirty="0"/>
              <a:t>Med mulighet å tilsette biologiske midler (</a:t>
            </a:r>
            <a:r>
              <a:rPr lang="nb-NO" dirty="0" err="1"/>
              <a:t>Trianum</a:t>
            </a:r>
            <a:r>
              <a:rPr lang="nb-NO" dirty="0"/>
              <a:t>, </a:t>
            </a:r>
            <a:r>
              <a:rPr lang="nb-NO" dirty="0" err="1"/>
              <a:t>Prestop</a:t>
            </a:r>
            <a:r>
              <a:rPr lang="nb-NO" dirty="0"/>
              <a:t>, </a:t>
            </a:r>
            <a:r>
              <a:rPr lang="nb-NO" dirty="0" err="1"/>
              <a:t>Mycostop</a:t>
            </a:r>
            <a:r>
              <a:rPr lang="nb-NO" dirty="0"/>
              <a:t>, </a:t>
            </a:r>
            <a:r>
              <a:rPr lang="nb-NO" dirty="0" err="1"/>
              <a:t>Chitin</a:t>
            </a:r>
            <a:r>
              <a:rPr lang="nb-NO" dirty="0"/>
              <a:t>, ..)</a:t>
            </a:r>
          </a:p>
          <a:p>
            <a:r>
              <a:rPr lang="nb-NO" dirty="0"/>
              <a:t>Effektivitet:		99 % sopp, bakterier (og virus ?)</a:t>
            </a:r>
          </a:p>
          <a:p>
            <a:r>
              <a:rPr lang="nb-NO" dirty="0"/>
              <a:t>Kapasitet:			1 kasse (800*1200) for 2500 m2</a:t>
            </a:r>
          </a:p>
          <a:p>
            <a:r>
              <a:rPr lang="nb-NO" dirty="0"/>
              <a:t>Utfordringer:		99 % er ikke 100 %</a:t>
            </a:r>
          </a:p>
          <a:p>
            <a:pPr marL="2286000" lvl="5" indent="0">
              <a:buNone/>
            </a:pPr>
            <a:r>
              <a:rPr lang="nb-NO" dirty="0"/>
              <a:t>Trenger vann lagring for reint og ureint vann</a:t>
            </a:r>
          </a:p>
          <a:p>
            <a:r>
              <a:rPr lang="nb-NO" dirty="0"/>
              <a:t>Forbehandling:	mekanisk filter 0,1 mm</a:t>
            </a:r>
          </a:p>
          <a:p>
            <a:pPr marL="1828800" lvl="4" indent="0">
              <a:buNone/>
            </a:pPr>
            <a:endParaRPr lang="nb-NO" sz="2000" dirty="0"/>
          </a:p>
          <a:p>
            <a:pPr marL="1828800" lvl="4" indent="0">
              <a:buNone/>
            </a:pPr>
            <a:endParaRPr lang="nb-NO" dirty="0"/>
          </a:p>
          <a:p>
            <a:pPr marL="1828800" lvl="4" indent="0">
              <a:buNone/>
            </a:pPr>
            <a:endParaRPr lang="nb-NO" dirty="0"/>
          </a:p>
          <a:p>
            <a:pPr marL="1828800" lvl="4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14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925" y="38424"/>
            <a:ext cx="2042691" cy="153201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715" y="4618565"/>
            <a:ext cx="4464041" cy="211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1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Biologiske plantevernmidler mot </a:t>
            </a:r>
            <a:r>
              <a:rPr lang="nb-NO" dirty="0" err="1"/>
              <a:t>pythium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Prestop</a:t>
            </a:r>
            <a:r>
              <a:rPr lang="nb-NO" dirty="0"/>
              <a:t> (</a:t>
            </a:r>
            <a:r>
              <a:rPr lang="nb-NO" dirty="0" err="1"/>
              <a:t>Gliocladium</a:t>
            </a:r>
            <a:r>
              <a:rPr lang="nb-NO" dirty="0"/>
              <a:t> </a:t>
            </a:r>
            <a:r>
              <a:rPr lang="nb-NO" dirty="0" err="1"/>
              <a:t>catenulatum</a:t>
            </a:r>
            <a:r>
              <a:rPr lang="nb-NO" dirty="0"/>
              <a:t>) 0.5 g/plant</a:t>
            </a:r>
          </a:p>
          <a:p>
            <a:r>
              <a:rPr lang="nb-NO" dirty="0" err="1"/>
              <a:t>Mycostop</a:t>
            </a:r>
            <a:r>
              <a:rPr lang="nb-NO" dirty="0"/>
              <a:t> (</a:t>
            </a:r>
            <a:r>
              <a:rPr lang="nb-NO" dirty="0" err="1"/>
              <a:t>Streptomyces</a:t>
            </a:r>
            <a:r>
              <a:rPr lang="nb-NO" dirty="0"/>
              <a:t> </a:t>
            </a:r>
            <a:r>
              <a:rPr lang="nb-NO" dirty="0" err="1"/>
              <a:t>griseovirides</a:t>
            </a:r>
            <a:r>
              <a:rPr lang="nb-NO" dirty="0"/>
              <a:t> </a:t>
            </a:r>
            <a:r>
              <a:rPr lang="nb-NO" dirty="0" err="1"/>
              <a:t>strain</a:t>
            </a:r>
            <a:r>
              <a:rPr lang="nb-NO" dirty="0"/>
              <a:t> K61): 0,33% </a:t>
            </a:r>
          </a:p>
          <a:p>
            <a:r>
              <a:rPr lang="nb-NO" dirty="0" err="1"/>
              <a:t>Trianum</a:t>
            </a:r>
            <a:r>
              <a:rPr lang="nb-NO" dirty="0"/>
              <a:t> (</a:t>
            </a:r>
            <a:r>
              <a:rPr lang="nb-NO" dirty="0" err="1"/>
              <a:t>Trichoderma</a:t>
            </a:r>
            <a:r>
              <a:rPr lang="nb-NO" dirty="0"/>
              <a:t> </a:t>
            </a:r>
            <a:r>
              <a:rPr lang="nb-NO" dirty="0" err="1"/>
              <a:t>harzianum</a:t>
            </a:r>
            <a:r>
              <a:rPr lang="nb-NO" dirty="0"/>
              <a:t>): 30 g/1000 planter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15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7830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1" y="332657"/>
            <a:ext cx="6270089" cy="4704090"/>
          </a:xfrm>
          <a:prstGeom prst="rect">
            <a:avLst/>
          </a:prstGeom>
        </p:spPr>
      </p:pic>
      <p:sp>
        <p:nvSpPr>
          <p:cNvPr id="6" name="Plassholder for bunntekst 5"/>
          <p:cNvSpPr>
            <a:spLocks noGrp="1"/>
          </p:cNvSpPr>
          <p:nvPr>
            <p:ph type="ftr" sz="quarter" idx="4294967295"/>
          </p:nvPr>
        </p:nvSpPr>
        <p:spPr>
          <a:xfrm>
            <a:off x="1455738" y="6392863"/>
            <a:ext cx="5572125" cy="360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Henk Maessen og Michel Verheul 05.02.2019</a:t>
            </a:r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251520" y="516561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000" dirty="0" err="1">
                <a:ea typeface="Times New Roman" panose="02020603050405020304" pitchFamily="18" charset="0"/>
              </a:rPr>
              <a:t>Figur</a:t>
            </a:r>
            <a:r>
              <a:rPr lang="en-GB" sz="2000" dirty="0">
                <a:ea typeface="Times New Roman" panose="02020603050405020304" pitchFamily="18" charset="0"/>
              </a:rPr>
              <a:t> 1. </a:t>
            </a:r>
            <a:r>
              <a:rPr lang="en-GB" sz="2000" dirty="0" err="1">
                <a:ea typeface="Times New Roman" panose="02020603050405020304" pitchFamily="18" charset="0"/>
              </a:rPr>
              <a:t>Organoponics</a:t>
            </a:r>
            <a:r>
              <a:rPr lang="en-GB" sz="2000" dirty="0">
                <a:ea typeface="Times New Roman" panose="02020603050405020304" pitchFamily="18" charset="0"/>
              </a:rPr>
              <a:t> system </a:t>
            </a:r>
            <a:r>
              <a:rPr lang="en-GB" sz="2000" dirty="0" err="1">
                <a:ea typeface="Times New Roman" panose="02020603050405020304" pitchFamily="18" charset="0"/>
              </a:rPr>
              <a:t>bestående</a:t>
            </a:r>
            <a:r>
              <a:rPr lang="en-GB" sz="2000" dirty="0"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a typeface="Times New Roman" panose="02020603050405020304" pitchFamily="18" charset="0"/>
              </a:rPr>
              <a:t>av</a:t>
            </a:r>
            <a:r>
              <a:rPr lang="en-GB" sz="2000" dirty="0"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a typeface="Times New Roman" panose="02020603050405020304" pitchFamily="18" charset="0"/>
              </a:rPr>
              <a:t>en</a:t>
            </a:r>
            <a:r>
              <a:rPr lang="en-GB" sz="2000" dirty="0"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a typeface="Times New Roman" panose="02020603050405020304" pitchFamily="18" charset="0"/>
              </a:rPr>
              <a:t>biofilter</a:t>
            </a:r>
            <a:r>
              <a:rPr lang="en-GB" sz="2000" dirty="0">
                <a:ea typeface="Times New Roman" panose="02020603050405020304" pitchFamily="18" charset="0"/>
              </a:rPr>
              <a:t> (</a:t>
            </a:r>
            <a:r>
              <a:rPr lang="en-GB" sz="2000" dirty="0" err="1">
                <a:ea typeface="Times New Roman" panose="02020603050405020304" pitchFamily="18" charset="0"/>
              </a:rPr>
              <a:t>grå</a:t>
            </a:r>
            <a:r>
              <a:rPr lang="en-GB" sz="2000" dirty="0">
                <a:ea typeface="Times New Roman" panose="02020603050405020304" pitchFamily="18" charset="0"/>
              </a:rPr>
              <a:t>), </a:t>
            </a:r>
            <a:r>
              <a:rPr lang="en-GB" sz="2000" dirty="0" err="1">
                <a:ea typeface="Times New Roman" panose="02020603050405020304" pitchFamily="18" charset="0"/>
              </a:rPr>
              <a:t>blandingsbøtter</a:t>
            </a:r>
            <a:r>
              <a:rPr lang="en-GB" sz="2000" dirty="0">
                <a:ea typeface="Times New Roman" panose="02020603050405020304" pitchFamily="18" charset="0"/>
              </a:rPr>
              <a:t> (</a:t>
            </a:r>
            <a:r>
              <a:rPr lang="en-GB" sz="2000" dirty="0" err="1">
                <a:ea typeface="Times New Roman" panose="02020603050405020304" pitchFamily="18" charset="0"/>
              </a:rPr>
              <a:t>blå</a:t>
            </a:r>
            <a:r>
              <a:rPr lang="en-GB" sz="2000" dirty="0">
                <a:ea typeface="Times New Roman" panose="02020603050405020304" pitchFamily="18" charset="0"/>
              </a:rPr>
              <a:t>), </a:t>
            </a:r>
            <a:r>
              <a:rPr lang="en-GB" sz="2000" dirty="0" err="1">
                <a:ea typeface="Times New Roman" panose="02020603050405020304" pitchFamily="18" charset="0"/>
              </a:rPr>
              <a:t>samt</a:t>
            </a:r>
            <a:r>
              <a:rPr lang="en-GB" sz="2000" dirty="0"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a typeface="Times New Roman" panose="02020603050405020304" pitchFamily="18" charset="0"/>
              </a:rPr>
              <a:t>luft</a:t>
            </a:r>
            <a:r>
              <a:rPr lang="en-GB" sz="2000" dirty="0">
                <a:ea typeface="Times New Roman" panose="02020603050405020304" pitchFamily="18" charset="0"/>
              </a:rPr>
              <a:t>- </a:t>
            </a:r>
            <a:r>
              <a:rPr lang="en-GB" sz="2000" dirty="0" err="1">
                <a:ea typeface="Times New Roman" panose="02020603050405020304" pitchFamily="18" charset="0"/>
              </a:rPr>
              <a:t>og</a:t>
            </a:r>
            <a:r>
              <a:rPr lang="en-GB" sz="2000" dirty="0"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a typeface="Times New Roman" panose="02020603050405020304" pitchFamily="18" charset="0"/>
              </a:rPr>
              <a:t>vannpump</a:t>
            </a:r>
            <a:r>
              <a:rPr lang="en-GB" sz="2000" dirty="0">
                <a:ea typeface="Times New Roman" panose="02020603050405020304" pitchFamily="18" charset="0"/>
              </a:rPr>
              <a:t>. </a:t>
            </a:r>
            <a:endParaRPr lang="nb-NO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16</a:t>
            </a:fld>
            <a:endParaRPr lang="nb-NO" noProof="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892" y="332656"/>
            <a:ext cx="3664307" cy="130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7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tel 1"/>
          <p:cNvSpPr>
            <a:spLocks noGrp="1"/>
          </p:cNvSpPr>
          <p:nvPr>
            <p:ph type="title"/>
          </p:nvPr>
        </p:nvSpPr>
        <p:spPr>
          <a:xfrm>
            <a:off x="-24579" y="582613"/>
            <a:ext cx="8856663" cy="685800"/>
          </a:xfrm>
        </p:spPr>
        <p:txBody>
          <a:bodyPr>
            <a:normAutofit fontScale="90000"/>
          </a:bodyPr>
          <a:lstStyle/>
          <a:p>
            <a:r>
              <a:rPr lang="nb-NO" altLang="nb-NO" sz="2400" dirty="0">
                <a:solidFill>
                  <a:schemeClr val="tx1"/>
                </a:solidFill>
              </a:rPr>
              <a:t>Kulturtiltak mot angrep av </a:t>
            </a:r>
            <a:r>
              <a:rPr lang="nb-NO" altLang="nb-NO" sz="2400" i="1" dirty="0" err="1">
                <a:solidFill>
                  <a:schemeClr val="tx1"/>
                </a:solidFill>
              </a:rPr>
              <a:t>Pythium</a:t>
            </a:r>
            <a:r>
              <a:rPr lang="nb-NO" altLang="nb-NO" sz="2400" i="1" dirty="0">
                <a:solidFill>
                  <a:schemeClr val="tx1"/>
                </a:solidFill>
              </a:rPr>
              <a:t> </a:t>
            </a:r>
            <a:r>
              <a:rPr lang="nb-NO" altLang="nb-NO" sz="2400" i="1" dirty="0" err="1">
                <a:solidFill>
                  <a:schemeClr val="tx1"/>
                </a:solidFill>
              </a:rPr>
              <a:t>aphanidermatum</a:t>
            </a:r>
            <a:r>
              <a:rPr lang="nb-NO" altLang="nb-NO" sz="2400" i="1" dirty="0">
                <a:solidFill>
                  <a:schemeClr val="tx1"/>
                </a:solidFill>
              </a:rPr>
              <a:t> </a:t>
            </a:r>
            <a:r>
              <a:rPr lang="nb-NO" altLang="nb-NO" sz="2400" dirty="0">
                <a:solidFill>
                  <a:schemeClr val="tx1"/>
                </a:solidFill>
              </a:rPr>
              <a:t>i agurk</a:t>
            </a:r>
            <a:br>
              <a:rPr lang="nb-NO" altLang="nb-NO" dirty="0"/>
            </a:br>
            <a:endParaRPr lang="nb-NO" altLang="nb-NO" dirty="0">
              <a:solidFill>
                <a:schemeClr val="tx1"/>
              </a:solidFill>
            </a:endParaRPr>
          </a:p>
        </p:txBody>
      </p:sp>
      <p:sp>
        <p:nvSpPr>
          <p:cNvPr id="162819" name="Plassholder for innhold 2"/>
          <p:cNvSpPr>
            <a:spLocks noGrp="1"/>
          </p:cNvSpPr>
          <p:nvPr>
            <p:ph idx="1"/>
          </p:nvPr>
        </p:nvSpPr>
        <p:spPr>
          <a:xfrm>
            <a:off x="444965" y="1268413"/>
            <a:ext cx="8229600" cy="4704016"/>
          </a:xfrm>
        </p:spPr>
        <p:txBody>
          <a:bodyPr/>
          <a:lstStyle/>
          <a:p>
            <a:endParaRPr lang="nb-NO" altLang="nb-NO" dirty="0"/>
          </a:p>
          <a:p>
            <a:endParaRPr lang="nb-NO" altLang="nb-NO" dirty="0"/>
          </a:p>
          <a:p>
            <a:pPr eaLnBrk="1" hangingPunct="1"/>
            <a:r>
              <a:rPr lang="nb-NO" altLang="nb-NO" b="0" dirty="0"/>
              <a:t>Helårsproduksjon av agurk</a:t>
            </a:r>
          </a:p>
          <a:p>
            <a:pPr eaLnBrk="1" hangingPunct="1"/>
            <a:endParaRPr lang="nb-NO" altLang="nb-NO" b="0" dirty="0"/>
          </a:p>
          <a:p>
            <a:pPr eaLnBrk="1" hangingPunct="1"/>
            <a:r>
              <a:rPr lang="nb-NO" altLang="nb-NO" b="0" dirty="0"/>
              <a:t>Dyrkingstemperatur:</a:t>
            </a:r>
          </a:p>
          <a:p>
            <a:pPr lvl="1" eaLnBrk="1" hangingPunct="1"/>
            <a:r>
              <a:rPr lang="nb-NO" altLang="nb-NO" sz="1600" dirty="0"/>
              <a:t>Høy dyrkingstemperatur ( Temp gjennomsnitt= 25 </a:t>
            </a:r>
            <a:r>
              <a:rPr lang="nb-NO" altLang="nb-NO" sz="1600" baseline="30000" dirty="0" err="1"/>
              <a:t>o</a:t>
            </a:r>
            <a:r>
              <a:rPr lang="nb-NO" altLang="nb-NO" sz="1600" dirty="0" err="1"/>
              <a:t>C</a:t>
            </a:r>
            <a:r>
              <a:rPr lang="nb-NO" altLang="nb-NO" sz="1600" dirty="0"/>
              <a:t>) kreves for å oppnå høy avling</a:t>
            </a:r>
          </a:p>
          <a:p>
            <a:pPr lvl="1" eaLnBrk="1" hangingPunct="1"/>
            <a:r>
              <a:rPr lang="nb-NO" altLang="nb-NO" sz="1600" i="1" dirty="0"/>
              <a:t>P </a:t>
            </a:r>
            <a:r>
              <a:rPr lang="nb-NO" altLang="nb-NO" sz="1600" i="1" dirty="0" err="1"/>
              <a:t>aphanidermatum</a:t>
            </a:r>
            <a:r>
              <a:rPr lang="nb-NO" altLang="nb-NO" sz="1600" i="1" dirty="0"/>
              <a:t> </a:t>
            </a:r>
            <a:r>
              <a:rPr lang="nb-NO" altLang="nb-NO" sz="1600" dirty="0"/>
              <a:t>forårsaker ikke skader ved Temp &lt; 20 </a:t>
            </a:r>
            <a:r>
              <a:rPr lang="nb-NO" altLang="nb-NO" sz="1600" baseline="30000" dirty="0" err="1"/>
              <a:t>o</a:t>
            </a:r>
            <a:r>
              <a:rPr lang="nb-NO" altLang="nb-NO" sz="1600" dirty="0" err="1"/>
              <a:t>C</a:t>
            </a:r>
            <a:r>
              <a:rPr lang="nb-NO" altLang="nb-NO" sz="1600" dirty="0"/>
              <a:t>, men blir veldig aggressiv når Temp&gt; 25 </a:t>
            </a:r>
            <a:r>
              <a:rPr lang="nb-NO" altLang="nb-NO" sz="1600" baseline="30000" dirty="0" err="1"/>
              <a:t>o</a:t>
            </a:r>
            <a:r>
              <a:rPr lang="nb-NO" altLang="nb-NO" sz="1600" dirty="0" err="1"/>
              <a:t>C</a:t>
            </a:r>
            <a:r>
              <a:rPr lang="nb-NO" altLang="nb-NO" sz="1600" dirty="0"/>
              <a:t> </a:t>
            </a:r>
          </a:p>
          <a:p>
            <a:pPr eaLnBrk="1" hangingPunct="1"/>
            <a:r>
              <a:rPr lang="nb-NO" altLang="nb-NO" b="0" dirty="0"/>
              <a:t>Dyrkingsmedium:</a:t>
            </a:r>
          </a:p>
          <a:p>
            <a:pPr lvl="1" eaLnBrk="1" hangingPunct="1"/>
            <a:r>
              <a:rPr lang="nb-NO" altLang="nb-NO" sz="1600" dirty="0"/>
              <a:t>Valg av dyrkingsmedium påvirker angrep av </a:t>
            </a:r>
            <a:r>
              <a:rPr lang="nb-NO" altLang="nb-NO" sz="1600" i="1" dirty="0"/>
              <a:t>P </a:t>
            </a:r>
            <a:r>
              <a:rPr lang="nb-NO" altLang="nb-NO" sz="1600" i="1" dirty="0" err="1"/>
              <a:t>aphanidermatum</a:t>
            </a:r>
            <a:r>
              <a:rPr lang="nb-NO" altLang="nb-NO" sz="1600" i="1" dirty="0"/>
              <a:t> </a:t>
            </a:r>
          </a:p>
          <a:p>
            <a:pPr eaLnBrk="1" hangingPunct="1"/>
            <a:r>
              <a:rPr lang="nb-NO" altLang="nb-NO" b="0" dirty="0"/>
              <a:t>pH i næringsløsning</a:t>
            </a:r>
          </a:p>
          <a:p>
            <a:pPr lvl="1" eaLnBrk="1" hangingPunct="1"/>
            <a:r>
              <a:rPr lang="nb-NO" altLang="nb-NO" sz="1600" i="1" dirty="0"/>
              <a:t>P </a:t>
            </a:r>
            <a:r>
              <a:rPr lang="nb-NO" altLang="nb-NO" sz="1600" i="1" dirty="0" err="1"/>
              <a:t>aphanidermatum</a:t>
            </a:r>
            <a:r>
              <a:rPr lang="nb-NO" altLang="nb-NO" sz="1600" i="1" dirty="0"/>
              <a:t> </a:t>
            </a:r>
            <a:r>
              <a:rPr lang="nb-NO" altLang="nb-NO" sz="1600" dirty="0"/>
              <a:t>har eksplosiv vekst ved pH=7, mens veksten stopper opp ved pH=4 </a:t>
            </a:r>
          </a:p>
          <a:p>
            <a:pPr marL="0" indent="0" eaLnBrk="1" hangingPunct="1">
              <a:buNone/>
            </a:pPr>
            <a:endParaRPr lang="nb-NO" altLang="nb-NO" sz="1400" b="0" dirty="0"/>
          </a:p>
          <a:p>
            <a:pPr marL="0" indent="0" eaLnBrk="1" hangingPunct="1">
              <a:buNone/>
            </a:pPr>
            <a:r>
              <a:rPr lang="nb-NO" altLang="nb-NO" sz="1400" b="0" dirty="0"/>
              <a:t>Kilde: Verheul, </a:t>
            </a:r>
            <a:r>
              <a:rPr lang="nb-NO" altLang="nb-NO" sz="1400" dirty="0"/>
              <a:t>H</a:t>
            </a:r>
            <a:r>
              <a:rPr lang="nb-NO" altLang="nb-NO" sz="1400" b="0" dirty="0"/>
              <a:t>errero, Toppe (GY 11, 2008)</a:t>
            </a:r>
          </a:p>
          <a:p>
            <a:endParaRPr lang="nb-NO" alt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17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9280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Resirkulering  uten  desinfisering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18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790104" y="1619508"/>
            <a:ext cx="756745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Hvilke risiko medfører dette ???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«jord» sykdommer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Plantene ekstra følsom etter utplanting til 1-2 uker etter full plantbelastning</a:t>
            </a:r>
          </a:p>
          <a:p>
            <a:endParaRPr lang="nb-NO" dirty="0"/>
          </a:p>
          <a:p>
            <a:r>
              <a:rPr lang="nb-NO" dirty="0"/>
              <a:t>Tomat	pythium </a:t>
            </a:r>
          </a:p>
          <a:p>
            <a:r>
              <a:rPr lang="nb-NO" dirty="0"/>
              <a:t>		crazy roots  (Rhizobium bakterie)</a:t>
            </a:r>
          </a:p>
          <a:p>
            <a:r>
              <a:rPr lang="nb-NO" dirty="0"/>
              <a:t>		Fusarium =&gt; poding</a:t>
            </a:r>
          </a:p>
          <a:p>
            <a:endParaRPr lang="nb-NO" dirty="0"/>
          </a:p>
          <a:p>
            <a:r>
              <a:rPr lang="nb-NO" dirty="0"/>
              <a:t>Agurk	Pythium</a:t>
            </a:r>
          </a:p>
          <a:p>
            <a:r>
              <a:rPr lang="nb-NO" dirty="0"/>
              <a:t>		Fusarium</a:t>
            </a:r>
          </a:p>
          <a:p>
            <a:r>
              <a:rPr lang="nb-NO" dirty="0"/>
              <a:t>		Verticillium	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35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Resirkulering  uten  desinfisering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nb-NO" sz="2400" b="1" dirty="0"/>
              <a:t>Ikke anbefale,  veldig stor risiko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 algn="ctr">
              <a:buNone/>
            </a:pPr>
            <a:r>
              <a:rPr lang="nb-NO" sz="2400" b="1" dirty="0"/>
              <a:t>Lite risiko, men fortsatt risiko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19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sp>
        <p:nvSpPr>
          <p:cNvPr id="7" name="Pil opp og ned 6"/>
          <p:cNvSpPr/>
          <p:nvPr/>
        </p:nvSpPr>
        <p:spPr>
          <a:xfrm>
            <a:off x="3275856" y="2134983"/>
            <a:ext cx="1008112" cy="3528392"/>
          </a:xfrm>
          <a:prstGeom prst="upDownArrow">
            <a:avLst/>
          </a:prstGeom>
          <a:gradFill>
            <a:gsLst>
              <a:gs pos="0">
                <a:srgbClr val="FF0000"/>
              </a:gs>
              <a:gs pos="57000">
                <a:schemeClr val="accent1">
                  <a:lumMod val="45000"/>
                  <a:lumOff val="55000"/>
                </a:schemeClr>
              </a:gs>
              <a:gs pos="58000">
                <a:srgbClr val="9BCE8B"/>
              </a:gs>
              <a:gs pos="57000">
                <a:schemeClr val="accent1">
                  <a:lumMod val="45000"/>
                  <a:lumOff val="55000"/>
                </a:schemeClr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4716016" y="2276872"/>
            <a:ext cx="263206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Agurk, belyst, helårskultur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Tomat belyst helårskultur</a:t>
            </a:r>
          </a:p>
          <a:p>
            <a:endParaRPr lang="nb-NO" dirty="0"/>
          </a:p>
          <a:p>
            <a:r>
              <a:rPr lang="nb-NO" dirty="0"/>
              <a:t>Tradisjonelt agurk kultur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Tradisjonelt tomat kultur</a:t>
            </a:r>
          </a:p>
        </p:txBody>
      </p:sp>
    </p:spTree>
    <p:extLst>
      <p:ext uri="{BB962C8B-B14F-4D97-AF65-F5344CB8AC3E}">
        <p14:creationId xmlns:p14="http://schemas.microsoft.com/office/powerpoint/2010/main" val="5696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Målsetting: </a:t>
            </a:r>
          </a:p>
          <a:p>
            <a:pPr lvl="1"/>
            <a:r>
              <a:rPr lang="nb-NO" dirty="0"/>
              <a:t>Alle veksthus skal redusere avrenning av næringsstoff</a:t>
            </a:r>
          </a:p>
          <a:p>
            <a:pPr lvl="1"/>
            <a:r>
              <a:rPr lang="nb-NO" dirty="0"/>
              <a:t>Alle skal være i gang med å sette i verk tiltak innen 2021 </a:t>
            </a:r>
          </a:p>
          <a:p>
            <a:pPr marL="457200" lvl="1" indent="0">
              <a:buNone/>
            </a:pPr>
            <a:endParaRPr lang="nb-NO" dirty="0"/>
          </a:p>
          <a:p>
            <a:r>
              <a:rPr lang="nb-NO" dirty="0"/>
              <a:t>Løsninger</a:t>
            </a:r>
          </a:p>
          <a:p>
            <a:pPr marL="800100" lvl="1" indent="-342900">
              <a:buAutoNum type="arabicPeriod"/>
            </a:pPr>
            <a:r>
              <a:rPr lang="nb-NO" dirty="0"/>
              <a:t>Oppsamling av avrenningsvann : lage veksthus til et lukket system</a:t>
            </a:r>
          </a:p>
          <a:p>
            <a:pPr marL="800100" lvl="1" indent="-342900">
              <a:buAutoNum type="arabicPeriod"/>
            </a:pPr>
            <a:r>
              <a:rPr lang="nb-NO" dirty="0"/>
              <a:t>Med gjenbruk av avrenningsvann</a:t>
            </a:r>
          </a:p>
          <a:p>
            <a:pPr marL="1200150" lvl="2" indent="-342900">
              <a:buAutoNum type="alphaLcPeriod"/>
            </a:pPr>
            <a:r>
              <a:rPr lang="nb-NO" dirty="0"/>
              <a:t>Resirkulering</a:t>
            </a:r>
          </a:p>
          <a:p>
            <a:pPr marL="1657350" lvl="3" indent="-342900">
              <a:buAutoNum type="alphaLcPeriod"/>
            </a:pPr>
            <a:r>
              <a:rPr lang="nb-NO" dirty="0"/>
              <a:t>Med desinfisering</a:t>
            </a:r>
          </a:p>
          <a:p>
            <a:pPr marL="1657350" lvl="3" indent="-342900">
              <a:buAutoNum type="alphaLcPeriod"/>
            </a:pPr>
            <a:r>
              <a:rPr lang="nb-NO" dirty="0"/>
              <a:t>Andre rensemetoder</a:t>
            </a:r>
          </a:p>
          <a:p>
            <a:pPr marL="1657350" lvl="3" indent="-342900">
              <a:buAutoNum type="alphaLcPeriod"/>
            </a:pPr>
            <a:r>
              <a:rPr lang="nb-NO" dirty="0"/>
              <a:t>Uten desinfisering</a:t>
            </a:r>
          </a:p>
          <a:p>
            <a:pPr marL="1200150" lvl="2" indent="-342900">
              <a:buAutoNum type="alphaLcPeriod"/>
            </a:pPr>
            <a:r>
              <a:rPr lang="nb-NO" dirty="0"/>
              <a:t>Bruk i en annen kultur ?</a:t>
            </a:r>
          </a:p>
          <a:p>
            <a:pPr marL="800100" lvl="1" indent="-342900">
              <a:buAutoNum type="arabicPeriod"/>
            </a:pPr>
            <a:r>
              <a:rPr lang="nb-NO" dirty="0"/>
              <a:t>Uten gjenbruk av avrenningsvann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 dirty="0"/>
              <a:t>Henk Maessen og Michel Verheul 05.02.2019</a:t>
            </a:r>
          </a:p>
        </p:txBody>
      </p:sp>
    </p:spTree>
    <p:extLst>
      <p:ext uri="{BB962C8B-B14F-4D97-AF65-F5344CB8AC3E}">
        <p14:creationId xmlns:p14="http://schemas.microsoft.com/office/powerpoint/2010/main" val="28628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Gjenbruk i Tradisjonelt tomatkultur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Planting  		  1. februar</a:t>
            </a:r>
          </a:p>
          <a:p>
            <a:r>
              <a:rPr lang="nb-NO" dirty="0"/>
              <a:t>Siste høsting	15. oktober</a:t>
            </a:r>
          </a:p>
          <a:p>
            <a:endParaRPr lang="nb-NO" dirty="0"/>
          </a:p>
          <a:p>
            <a:r>
              <a:rPr lang="nb-NO" dirty="0"/>
              <a:t>Avrenning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/>
              <a:t>til 1. mars =&gt; neste ingenting, avrenning fra drenering mattene kan brukes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/>
              <a:t>Til 1. april	=&gt;              5 l/m2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/>
              <a:t>Til 1. mai   =&gt;            50 l/m2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/>
              <a:t>Til 1 juni	=&gt; 100-150 l/m2 (værs avhengig)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20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0761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Lagringsbehov </a:t>
            </a:r>
            <a:r>
              <a:rPr lang="nb-NO" sz="2000" dirty="0"/>
              <a:t>(Tradisjonelt tomatkultur)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Starttidspunkt resirkulering   </a:t>
            </a:r>
            <a:r>
              <a:rPr lang="nb-NO" dirty="0">
                <a:sym typeface="Wingdings" panose="05000000000000000000" pitchFamily="2" charset="2"/>
              </a:rPr>
              <a:t>  mengde vann som må lagres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21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014209"/>
            <a:ext cx="3600400" cy="418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Gjenbruk på egen bedrift ( annen kultur 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Avstemming mengde ( vann og næringsinnhold) og tid</a:t>
            </a:r>
          </a:p>
          <a:p>
            <a:r>
              <a:rPr lang="nb-NO" dirty="0"/>
              <a:t>Sprede areal</a:t>
            </a:r>
          </a:p>
          <a:p>
            <a:r>
              <a:rPr lang="nb-NO" dirty="0"/>
              <a:t>Mellomlagring</a:t>
            </a:r>
          </a:p>
          <a:p>
            <a:r>
              <a:rPr lang="nb-NO" dirty="0"/>
              <a:t>Desinfisering i vann lagring (lave pH, tilførsel av Cl(?)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22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73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Hvorfor gjenbruk 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3360" y="1559984"/>
            <a:ext cx="8229600" cy="4704016"/>
          </a:xfrm>
        </p:spPr>
        <p:txBody>
          <a:bodyPr/>
          <a:lstStyle/>
          <a:p>
            <a:r>
              <a:rPr lang="nb-NO" dirty="0"/>
              <a:t>Besparelse på gjødslingskostnader:</a:t>
            </a:r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r>
              <a:rPr lang="nb-NO" dirty="0"/>
              <a:t>(Besparelse på utgifter til vann kommer i tillegg)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23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564904"/>
            <a:ext cx="6263872" cy="19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9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Investerings behov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24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435455" y="4581128"/>
            <a:ext cx="4920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Tykk plast + ugress duk i eksisterende veksthus : 80 kr/m2</a:t>
            </a:r>
          </a:p>
          <a:p>
            <a:r>
              <a:rPr lang="nb-NO" sz="1600" dirty="0"/>
              <a:t>Betonggulv : 250 kr/m2 </a:t>
            </a:r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608" y="1812783"/>
            <a:ext cx="639746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6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Utgangspunkter til kalkyle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Nedbetalings tid</a:t>
            </a:r>
          </a:p>
          <a:p>
            <a:pPr lvl="1"/>
            <a:r>
              <a:rPr lang="nb-NO" dirty="0"/>
              <a:t>Dyrkningsrenner			10 år</a:t>
            </a:r>
          </a:p>
          <a:p>
            <a:pPr lvl="1"/>
            <a:r>
              <a:rPr lang="nb-NO" dirty="0"/>
              <a:t>Annen oppsamlingsmetoder 	  5 år</a:t>
            </a:r>
          </a:p>
          <a:p>
            <a:pPr lvl="1"/>
            <a:r>
              <a:rPr lang="nb-NO" dirty="0"/>
              <a:t>Desinfiserings unit			  5 år</a:t>
            </a:r>
          </a:p>
          <a:p>
            <a:pPr lvl="1"/>
            <a:r>
              <a:rPr lang="nb-NO" dirty="0"/>
              <a:t>Vann silo					 7,5 år</a:t>
            </a:r>
          </a:p>
          <a:p>
            <a:pPr lvl="1"/>
            <a:r>
              <a:rPr lang="nb-NO" dirty="0"/>
              <a:t>Rente 						  5 %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25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699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Økonomiske smertegrense</a:t>
            </a:r>
            <a:br>
              <a:rPr lang="nb-NO" dirty="0"/>
            </a:br>
            <a:r>
              <a:rPr lang="nb-NO" sz="2000" dirty="0"/>
              <a:t> (uten oppsamling av avrenningsvann)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740" y="2132856"/>
            <a:ext cx="8779921" cy="2942587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26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484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/>
              <a:t>Økonomiske smerte grense</a:t>
            </a:r>
            <a:br>
              <a:rPr lang="nb-NO" dirty="0"/>
            </a:br>
            <a:r>
              <a:rPr lang="nb-NO" dirty="0"/>
              <a:t>(35 % støtte til kr 200.000)</a:t>
            </a:r>
            <a:br>
              <a:rPr lang="nb-NO" dirty="0"/>
            </a:br>
            <a:r>
              <a:rPr lang="nb-NO" sz="2000" dirty="0"/>
              <a:t> (uten oppsamling av avrenningsvann)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27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361979"/>
            <a:ext cx="8640960" cy="31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dirty="0"/>
              <a:t>Økonomiske smerte grense</a:t>
            </a:r>
            <a:br>
              <a:rPr lang="nb-NO" dirty="0"/>
            </a:br>
            <a:r>
              <a:rPr lang="nb-NO" sz="2400" dirty="0"/>
              <a:t> (med oppsamling av avrenningsvann)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28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396" y="1484784"/>
            <a:ext cx="856277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z="3200" dirty="0"/>
              <a:t>Økonomiske smerte grense</a:t>
            </a:r>
            <a:br>
              <a:rPr lang="nb-NO" sz="3200" dirty="0"/>
            </a:br>
            <a:r>
              <a:rPr lang="nb-NO" sz="3200" dirty="0"/>
              <a:t>(35 % støtte til kr. 200.000)</a:t>
            </a:r>
            <a:br>
              <a:rPr lang="nb-NO" dirty="0"/>
            </a:br>
            <a:r>
              <a:rPr lang="nb-NO" sz="2400" dirty="0"/>
              <a:t> (med oppsamling av avrenningsvann)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29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12" name="Plassholder for innhold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566" y="1916832"/>
            <a:ext cx="8644934" cy="380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Oppsamling av avrenningsvann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9020" y="1196752"/>
            <a:ext cx="8229600" cy="4704016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/>
              <a:t>I nye gartnerier kontrollert vannforbruk gjennom:</a:t>
            </a:r>
          </a:p>
          <a:p>
            <a:r>
              <a:rPr lang="nb-NO" sz="1800" dirty="0"/>
              <a:t>Veksthusgrønnsaker: dyrkingsrenner</a:t>
            </a:r>
          </a:p>
          <a:p>
            <a:r>
              <a:rPr lang="nb-NO" sz="1800" dirty="0"/>
              <a:t>Potteplanter: mobilbords anlegg</a:t>
            </a:r>
          </a:p>
          <a:p>
            <a:pPr marL="0" indent="0">
              <a:buNone/>
            </a:pPr>
            <a:r>
              <a:rPr lang="nb-NO" sz="1800" dirty="0"/>
              <a:t>Overskuddsvann i returbassenger</a:t>
            </a:r>
          </a:p>
          <a:p>
            <a:pPr marL="0" indent="0">
              <a:buNone/>
            </a:pPr>
            <a:r>
              <a:rPr lang="nb-NO" sz="1800" dirty="0"/>
              <a:t>Betonggulv lager veksthus som et lukket system</a:t>
            </a: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I eksisterende eldre gartnerier, som er bygget på bar jord, går avrenningen tapt mest gjennom direkte nedsiving i jord. </a:t>
            </a:r>
          </a:p>
          <a:p>
            <a:pPr marL="0" indent="0">
              <a:buNone/>
            </a:pPr>
            <a:r>
              <a:rPr lang="nb-NO" sz="1800" dirty="0"/>
              <a:t>Lage et lukket system gjennom: </a:t>
            </a:r>
          </a:p>
          <a:p>
            <a:pPr marL="757237" lvl="1">
              <a:buFontTx/>
              <a:buChar char="-"/>
            </a:pPr>
            <a:r>
              <a:rPr lang="nb-NO" sz="1600" dirty="0"/>
              <a:t>Lage grøft med dreneringsrør (kostnader </a:t>
            </a:r>
            <a:r>
              <a:rPr lang="nb-NO" sz="1600" dirty="0" err="1"/>
              <a:t>ca</a:t>
            </a:r>
            <a:r>
              <a:rPr lang="nb-NO" sz="1600" dirty="0"/>
              <a:t>  40 kr/m2) </a:t>
            </a:r>
          </a:p>
          <a:p>
            <a:pPr marL="757237" lvl="1">
              <a:buFontTx/>
              <a:buChar char="-"/>
            </a:pPr>
            <a:r>
              <a:rPr lang="nb-NO" sz="1600" dirty="0"/>
              <a:t>Installering av dyrkingsrenner (kostnader </a:t>
            </a:r>
            <a:r>
              <a:rPr lang="nb-NO" sz="1600" dirty="0" err="1"/>
              <a:t>ca</a:t>
            </a:r>
            <a:r>
              <a:rPr lang="nb-NO" sz="1600" dirty="0"/>
              <a:t> 110 kr/m2)</a:t>
            </a:r>
          </a:p>
          <a:p>
            <a:pPr marL="757237" lvl="1">
              <a:buFontTx/>
              <a:buChar char="-"/>
            </a:pPr>
            <a:r>
              <a:rPr lang="nb-NO" sz="1600" dirty="0"/>
              <a:t>Bruk av tykk plast + </a:t>
            </a:r>
            <a:r>
              <a:rPr lang="nb-NO" sz="1600" dirty="0" err="1"/>
              <a:t>ugressduk</a:t>
            </a:r>
            <a:r>
              <a:rPr lang="nb-NO" sz="1600" dirty="0"/>
              <a:t> (kostnader </a:t>
            </a:r>
            <a:r>
              <a:rPr lang="nb-NO" sz="1600" dirty="0" err="1"/>
              <a:t>ca</a:t>
            </a:r>
            <a:r>
              <a:rPr lang="nb-NO" sz="1600" dirty="0"/>
              <a:t> 80 kr/m2)</a:t>
            </a:r>
          </a:p>
          <a:p>
            <a:pPr marL="757237" lvl="1">
              <a:buFontTx/>
              <a:buChar char="-"/>
            </a:pPr>
            <a:r>
              <a:rPr lang="nb-NO" sz="1600" dirty="0"/>
              <a:t>Betonggulv (kostnader </a:t>
            </a:r>
            <a:r>
              <a:rPr lang="nb-NO" sz="1600" dirty="0" err="1"/>
              <a:t>ca</a:t>
            </a:r>
            <a:r>
              <a:rPr lang="nb-NO" sz="1600" dirty="0"/>
              <a:t> 250 kr/m2) </a:t>
            </a:r>
          </a:p>
          <a:p>
            <a:pPr marL="14287" indent="0">
              <a:buNone/>
            </a:pPr>
            <a:r>
              <a:rPr lang="nb-NO" sz="1800" dirty="0"/>
              <a:t>I tillegg kreves at det installeres vannbassenger for vannlagring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3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6282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Økonomiske smerte grense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30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sp>
        <p:nvSpPr>
          <p:cNvPr id="8" name="Rektangel 7"/>
          <p:cNvSpPr/>
          <p:nvPr/>
        </p:nvSpPr>
        <p:spPr>
          <a:xfrm>
            <a:off x="7092280" y="3068959"/>
            <a:ext cx="360040" cy="2636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900" y="1822423"/>
            <a:ext cx="8229600" cy="41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1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>
                <a:solidFill>
                  <a:prstClr val="black"/>
                </a:solidFill>
              </a:rPr>
              <a:t>Økonomiske smerte grense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61" y="1700808"/>
            <a:ext cx="8469039" cy="4301557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31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9830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Økonomiske smerte grense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32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sp>
        <p:nvSpPr>
          <p:cNvPr id="8" name="Rektangel 7"/>
          <p:cNvSpPr/>
          <p:nvPr/>
        </p:nvSpPr>
        <p:spPr>
          <a:xfrm>
            <a:off x="7120840" y="3043106"/>
            <a:ext cx="403488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lassholder for innhold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900" y="1705438"/>
            <a:ext cx="8229600" cy="441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Økonomiske smerte grense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33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sp>
        <p:nvSpPr>
          <p:cNvPr id="8" name="Rektangel 7"/>
          <p:cNvSpPr/>
          <p:nvPr/>
        </p:nvSpPr>
        <p:spPr>
          <a:xfrm>
            <a:off x="7120840" y="3043106"/>
            <a:ext cx="403488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lassholder for innhold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900" y="1705438"/>
            <a:ext cx="8229600" cy="441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Uten gjenbruk: </a:t>
            </a:r>
            <a:r>
              <a:rPr lang="nb-NO" sz="1800" dirty="0"/>
              <a:t>tilpassing vanning/dyrkingssteknikk 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Avrenning i tomat/agurk kan halveres ved å tilpasse dyrkings/ vanningsteknikk uten at det går på bekostning av avling og kvalitet</a:t>
            </a:r>
          </a:p>
          <a:p>
            <a:r>
              <a:rPr lang="nb-NO" dirty="0"/>
              <a:t>Nødvendig med svært god kontroll på vanning (dryppvanningssystem) og på av avrenning (måling)</a:t>
            </a:r>
          </a:p>
          <a:p>
            <a:pPr lvl="1"/>
            <a:r>
              <a:rPr lang="nb-NO" dirty="0"/>
              <a:t>Mindre </a:t>
            </a:r>
            <a:r>
              <a:rPr lang="nb-NO" dirty="0" err="1"/>
              <a:t>rotvolum</a:t>
            </a:r>
            <a:r>
              <a:rPr lang="nb-NO" dirty="0"/>
              <a:t>: 1 plante på liten </a:t>
            </a:r>
            <a:r>
              <a:rPr lang="nb-NO" dirty="0" err="1"/>
              <a:t>dyrkingsmatte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Tilpasset vanningsteknikk: styring på mindre avrenning</a:t>
            </a:r>
          </a:p>
          <a:p>
            <a:pPr lvl="1"/>
            <a:r>
              <a:rPr lang="nb-NO" dirty="0"/>
              <a:t>Regulering av vanning etter innstråling, bladareal, dyrkingstemperatur og ledetall i mattene </a:t>
            </a:r>
          </a:p>
          <a:p>
            <a:pPr lvl="1"/>
            <a:r>
              <a:rPr lang="nb-NO" dirty="0"/>
              <a:t>Utfordringer særlig på dager med høy innstråling </a:t>
            </a:r>
          </a:p>
          <a:p>
            <a:pPr lvl="1"/>
            <a:r>
              <a:rPr lang="nb-NO" dirty="0"/>
              <a:t>Forutsetter lik vannavgift for alle individuelle drypp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34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0590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Uten gjenbruk: Mobil rensing 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Mobil rensing </a:t>
            </a:r>
          </a:p>
          <a:p>
            <a:pPr marL="0" indent="0">
              <a:buNone/>
            </a:pPr>
            <a:r>
              <a:rPr lang="nb-NO" dirty="0"/>
              <a:t>     	=&gt; kostnader rund 200-300 nok/m3 ( tar også plantevernmiddel)</a:t>
            </a:r>
          </a:p>
          <a:p>
            <a:pPr marL="0" indent="0">
              <a:buNone/>
            </a:pPr>
            <a:r>
              <a:rPr lang="nb-NO" dirty="0"/>
              <a:t>	=&gt; rask for dyrt</a:t>
            </a:r>
          </a:p>
          <a:p>
            <a:pPr marL="0" indent="0">
              <a:buNone/>
            </a:pPr>
            <a:r>
              <a:rPr lang="nb-NO" dirty="0">
                <a:solidFill>
                  <a:srgbClr val="FF0000"/>
                </a:solidFill>
              </a:rPr>
              <a:t> 	</a:t>
            </a:r>
            <a:r>
              <a:rPr lang="nb-NO" dirty="0"/>
              <a:t>=&gt; kanskje for «rest» vann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35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301" y="2996952"/>
            <a:ext cx="4355976" cy="290398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820294"/>
            <a:ext cx="36195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1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Uten gjenbruk: Fangdammer ?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115"/>
          <a:stretch/>
        </p:blipFill>
        <p:spPr>
          <a:xfrm>
            <a:off x="4147211" y="3933056"/>
            <a:ext cx="4516693" cy="270610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05" y="1124744"/>
            <a:ext cx="6552728" cy="2734672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827584" y="4653136"/>
            <a:ext cx="24933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Tilbakeholdelsen:</a:t>
            </a:r>
          </a:p>
          <a:p>
            <a:r>
              <a:rPr lang="nb-NO" sz="1600" dirty="0"/>
              <a:t>Fosfor: 5-60%</a:t>
            </a:r>
          </a:p>
          <a:p>
            <a:r>
              <a:rPr lang="nb-NO" sz="1600" dirty="0"/>
              <a:t>Nitrogen: 3-12 %</a:t>
            </a:r>
          </a:p>
          <a:p>
            <a:r>
              <a:rPr lang="nb-NO" sz="1600" dirty="0"/>
              <a:t>Store variasjoner mellom år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36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01405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5099" y="2138363"/>
            <a:ext cx="8242300" cy="1470025"/>
          </a:xfrm>
        </p:spPr>
        <p:txBody>
          <a:bodyPr/>
          <a:lstStyle/>
          <a:p>
            <a:r>
              <a:rPr lang="nb-NO" dirty="0"/>
              <a:t>Takk for oppmerksomheten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316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mye renner av ?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4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graphicFrame>
        <p:nvGraphicFramePr>
          <p:cNvPr id="8" name="Plassholder for innhol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5546262"/>
              </p:ext>
            </p:extLst>
          </p:nvPr>
        </p:nvGraphicFramePr>
        <p:xfrm>
          <a:off x="469900" y="1560513"/>
          <a:ext cx="8229600" cy="4703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05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9902" y="81811"/>
            <a:ext cx="8229599" cy="1024665"/>
          </a:xfrm>
        </p:spPr>
        <p:txBody>
          <a:bodyPr/>
          <a:lstStyle/>
          <a:p>
            <a:r>
              <a:rPr lang="nb-NO" dirty="0"/>
              <a:t>Gjenbruk av avrenningsvann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9900" y="873379"/>
            <a:ext cx="8229600" cy="4704016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/>
              <a:t>Tekniske løsninger: </a:t>
            </a:r>
          </a:p>
          <a:p>
            <a:pPr marL="0" indent="0">
              <a:buNone/>
            </a:pPr>
            <a:r>
              <a:rPr lang="nb-NO" sz="1800" dirty="0"/>
              <a:t>Desinfisering:</a:t>
            </a:r>
          </a:p>
          <a:p>
            <a:pPr lvl="1"/>
            <a:r>
              <a:rPr lang="nb-NO" sz="1600" dirty="0"/>
              <a:t>Varme</a:t>
            </a:r>
          </a:p>
          <a:p>
            <a:pPr lvl="1"/>
            <a:r>
              <a:rPr lang="nb-NO" sz="1600" dirty="0"/>
              <a:t>UV</a:t>
            </a:r>
          </a:p>
          <a:p>
            <a:pPr lvl="1"/>
            <a:r>
              <a:rPr lang="nb-NO" sz="1600" dirty="0"/>
              <a:t>Ozon</a:t>
            </a:r>
          </a:p>
          <a:p>
            <a:pPr lvl="1"/>
            <a:r>
              <a:rPr lang="nb-NO" sz="1600" dirty="0"/>
              <a:t>Klor (ECA)</a:t>
            </a:r>
          </a:p>
          <a:p>
            <a:pPr lvl="1"/>
            <a:r>
              <a:rPr lang="nb-NO" sz="1600" dirty="0"/>
              <a:t>Hydrogen peroksid</a:t>
            </a:r>
          </a:p>
          <a:p>
            <a:pPr lvl="1"/>
            <a:r>
              <a:rPr lang="nb-NO" sz="1600" dirty="0"/>
              <a:t>Ultra filtrasjon</a:t>
            </a:r>
          </a:p>
          <a:p>
            <a:pPr marL="0" indent="0">
              <a:buNone/>
            </a:pPr>
            <a:r>
              <a:rPr lang="nb-NO" sz="1800" dirty="0"/>
              <a:t>Filtrering:</a:t>
            </a:r>
          </a:p>
          <a:p>
            <a:pPr lvl="1">
              <a:buFontTx/>
              <a:buChar char="-"/>
            </a:pPr>
            <a:r>
              <a:rPr lang="nb-NO" sz="1600" dirty="0"/>
              <a:t>Mekanisk filter</a:t>
            </a:r>
          </a:p>
          <a:p>
            <a:pPr lvl="1">
              <a:buFontTx/>
              <a:buChar char="-"/>
            </a:pPr>
            <a:r>
              <a:rPr lang="nb-NO" sz="1600" dirty="0"/>
              <a:t>Sandfilter</a:t>
            </a:r>
          </a:p>
          <a:p>
            <a:pPr lvl="1">
              <a:buFontTx/>
              <a:buChar char="-"/>
            </a:pPr>
            <a:r>
              <a:rPr lang="nb-NO" sz="1600" dirty="0"/>
              <a:t>Biofilter</a:t>
            </a:r>
          </a:p>
          <a:p>
            <a:pPr marL="0" indent="0">
              <a:buNone/>
            </a:pPr>
            <a:r>
              <a:rPr lang="nb-NO" sz="1800" dirty="0"/>
              <a:t>Kjemiske midler:</a:t>
            </a:r>
          </a:p>
          <a:p>
            <a:pPr marL="0" indent="0">
              <a:buNone/>
            </a:pPr>
            <a:r>
              <a:rPr lang="nb-NO" dirty="0"/>
              <a:t>	- </a:t>
            </a:r>
            <a:r>
              <a:rPr lang="nb-NO" sz="1600" dirty="0" err="1"/>
              <a:t>Previcur</a:t>
            </a:r>
            <a:r>
              <a:rPr lang="nb-NO" sz="1600" dirty="0"/>
              <a:t>, </a:t>
            </a:r>
            <a:r>
              <a:rPr lang="nb-NO" sz="1600" dirty="0" err="1"/>
              <a:t>Aliette</a:t>
            </a:r>
            <a:endParaRPr lang="nb-NO" sz="1600" dirty="0"/>
          </a:p>
          <a:p>
            <a:pPr marL="0" indent="0">
              <a:buNone/>
            </a:pPr>
            <a:r>
              <a:rPr lang="nb-NO" sz="1800" dirty="0"/>
              <a:t>Biologiske midler:  </a:t>
            </a:r>
            <a:r>
              <a:rPr lang="nb-NO" dirty="0"/>
              <a:t>- </a:t>
            </a:r>
            <a:r>
              <a:rPr lang="nb-NO" sz="1600" dirty="0" err="1"/>
              <a:t>Trianum</a:t>
            </a:r>
            <a:r>
              <a:rPr lang="nb-NO" sz="1600" dirty="0"/>
              <a:t>, </a:t>
            </a:r>
            <a:r>
              <a:rPr lang="nb-NO" sz="1600" dirty="0" err="1"/>
              <a:t>Prestop</a:t>
            </a:r>
            <a:r>
              <a:rPr lang="nb-NO" sz="1600" dirty="0"/>
              <a:t>, </a:t>
            </a:r>
            <a:r>
              <a:rPr lang="nb-NO" sz="1600" dirty="0" err="1"/>
              <a:t>Mycostop</a:t>
            </a:r>
            <a:r>
              <a:rPr lang="nb-NO" sz="1600" dirty="0"/>
              <a:t>, </a:t>
            </a:r>
            <a:r>
              <a:rPr lang="nb-NO" sz="1600" dirty="0" err="1"/>
              <a:t>Chitine</a:t>
            </a:r>
            <a:r>
              <a:rPr lang="nb-NO" sz="1600" dirty="0"/>
              <a:t>, …   </a:t>
            </a:r>
            <a:r>
              <a:rPr lang="nb-NO" sz="1800" dirty="0"/>
              <a:t>Kulturtiltak: </a:t>
            </a:r>
            <a:r>
              <a:rPr lang="nb-NO" sz="1600" dirty="0"/>
              <a:t>- temperatur, pH</a:t>
            </a:r>
          </a:p>
          <a:p>
            <a:pPr marL="0" indent="0">
              <a:buNone/>
            </a:pPr>
            <a:endParaRPr lang="nb-NO" dirty="0"/>
          </a:p>
          <a:p>
            <a:pPr>
              <a:buFontTx/>
              <a:buChar char="-"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5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033" y="1268760"/>
            <a:ext cx="5795401" cy="4204608"/>
          </a:xfrm>
          <a:prstGeom prst="rect">
            <a:avLst/>
          </a:prstGeom>
        </p:spPr>
      </p:pic>
      <p:sp>
        <p:nvSpPr>
          <p:cNvPr id="8" name="Pil høyre 7"/>
          <p:cNvSpPr/>
          <p:nvPr/>
        </p:nvSpPr>
        <p:spPr>
          <a:xfrm>
            <a:off x="2483768" y="3546724"/>
            <a:ext cx="2211685" cy="4846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06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tel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3314700" cy="1647825"/>
          </a:xfrm>
        </p:spPr>
        <p:txBody>
          <a:bodyPr/>
          <a:lstStyle/>
          <a:p>
            <a:pPr indent="0" eaLnBrk="1" hangingPunct="1"/>
            <a:r>
              <a:rPr lang="nb-NO" altLang="nb-NO">
                <a:solidFill>
                  <a:schemeClr val="tx1"/>
                </a:solidFill>
              </a:rPr>
              <a:t>Pythium aphanidermatum</a:t>
            </a:r>
          </a:p>
        </p:txBody>
      </p:sp>
      <p:pic>
        <p:nvPicPr>
          <p:cNvPr id="158723" name="Plassholder for innhold 3" descr="P100036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7688" y="500063"/>
            <a:ext cx="4405312" cy="5873750"/>
          </a:xfrm>
        </p:spPr>
      </p:pic>
      <p:pic>
        <p:nvPicPr>
          <p:cNvPr id="158724" name="Bilde 4" descr="P100039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143125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ssholder for dato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69552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Mekanisk filtrering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3040436"/>
            <a:ext cx="3003494" cy="3171281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7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1" y="1595970"/>
            <a:ext cx="6287740" cy="1982905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4283968" y="4509120"/>
            <a:ext cx="1553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Fiber </a:t>
            </a:r>
            <a:r>
              <a:rPr lang="nb-NO" dirty="0" err="1"/>
              <a:t>filtration</a:t>
            </a:r>
            <a:endParaRPr lang="nb-NO" dirty="0"/>
          </a:p>
          <a:p>
            <a:r>
              <a:rPr lang="nb-NO" dirty="0"/>
              <a:t>(duk filtrasjon)</a:t>
            </a:r>
          </a:p>
        </p:txBody>
      </p:sp>
    </p:spTree>
    <p:extLst>
      <p:ext uri="{BB962C8B-B14F-4D97-AF65-F5344CB8AC3E}">
        <p14:creationId xmlns:p14="http://schemas.microsoft.com/office/powerpoint/2010/main" val="12077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varme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Metode:			30 sek. * 95 grader</a:t>
            </a:r>
          </a:p>
          <a:p>
            <a:r>
              <a:rPr lang="nb-NO" dirty="0"/>
              <a:t>Effektivitet:		sopp, bakterier og virus</a:t>
            </a:r>
          </a:p>
          <a:p>
            <a:r>
              <a:rPr lang="nb-NO" dirty="0"/>
              <a:t>Kapasitet:			1,6 – 16 m3 / time</a:t>
            </a:r>
          </a:p>
          <a:p>
            <a:r>
              <a:rPr lang="nb-NO" dirty="0"/>
              <a:t>Utfordringer:		Gjødsel (Calcium og fosfat) forurenser varme veksler</a:t>
            </a:r>
          </a:p>
          <a:p>
            <a:pPr marL="2286000" lvl="5" indent="0">
              <a:buNone/>
            </a:pPr>
            <a:r>
              <a:rPr lang="nb-NO" dirty="0"/>
              <a:t>Må renses med syre</a:t>
            </a:r>
          </a:p>
          <a:p>
            <a:r>
              <a:rPr lang="nb-NO" dirty="0"/>
              <a:t>Forbehandling:	mekanisk filter 0,1 mm</a:t>
            </a:r>
          </a:p>
          <a:p>
            <a:pPr marL="1828800" lvl="4" indent="0">
              <a:buNone/>
            </a:pPr>
            <a:endParaRPr lang="nb-NO" sz="2000" dirty="0"/>
          </a:p>
          <a:p>
            <a:pPr marL="1828800" lvl="4" indent="0">
              <a:buNone/>
            </a:pPr>
            <a:endParaRPr lang="nb-NO" dirty="0"/>
          </a:p>
          <a:p>
            <a:pPr marL="1828800" lvl="4" indent="0">
              <a:buNone/>
            </a:pPr>
            <a:endParaRPr lang="nb-NO" dirty="0"/>
          </a:p>
          <a:p>
            <a:pPr marL="1828800" lvl="4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8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616647"/>
            <a:ext cx="2979796" cy="188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UV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Metode:			250 </a:t>
            </a:r>
            <a:r>
              <a:rPr lang="nb-NO" dirty="0" err="1"/>
              <a:t>nm</a:t>
            </a:r>
            <a:r>
              <a:rPr lang="nb-NO" dirty="0"/>
              <a:t> bølgelengde * 250 (100) </a:t>
            </a:r>
            <a:r>
              <a:rPr lang="nb-NO" dirty="0" err="1"/>
              <a:t>mJ</a:t>
            </a:r>
            <a:r>
              <a:rPr lang="nb-NO" dirty="0"/>
              <a:t>/cm2</a:t>
            </a:r>
          </a:p>
          <a:p>
            <a:r>
              <a:rPr lang="nb-NO" dirty="0"/>
              <a:t>Effektivitet:		100 </a:t>
            </a:r>
            <a:r>
              <a:rPr lang="nb-NO" dirty="0" err="1"/>
              <a:t>mJ</a:t>
            </a:r>
            <a:r>
              <a:rPr lang="nb-NO" dirty="0"/>
              <a:t>/cm2 =&gt; sopp og bakterier</a:t>
            </a:r>
          </a:p>
          <a:p>
            <a:pPr marL="2286000" lvl="5" indent="0">
              <a:buNone/>
            </a:pPr>
            <a:r>
              <a:rPr lang="nb-NO" dirty="0"/>
              <a:t>250 </a:t>
            </a:r>
            <a:r>
              <a:rPr lang="nb-NO" dirty="0" err="1"/>
              <a:t>mJ</a:t>
            </a:r>
            <a:r>
              <a:rPr lang="nb-NO" dirty="0"/>
              <a:t>/cm2 =&gt; sopp, bakterier og virus</a:t>
            </a:r>
          </a:p>
          <a:p>
            <a:r>
              <a:rPr lang="nb-NO" dirty="0"/>
              <a:t>Kapasitet:			1,6 – 16 m3 / time</a:t>
            </a:r>
          </a:p>
          <a:p>
            <a:r>
              <a:rPr lang="nb-NO" dirty="0"/>
              <a:t>Utfordringer:		jern</a:t>
            </a:r>
          </a:p>
          <a:p>
            <a:pPr marL="2286000" lvl="5" indent="0">
              <a:buNone/>
            </a:pPr>
            <a:r>
              <a:rPr lang="nb-NO" dirty="0"/>
              <a:t>Gjennomsiktighet av avrenningsvann</a:t>
            </a:r>
          </a:p>
          <a:p>
            <a:pPr marL="2286000" lvl="5" indent="0">
              <a:buNone/>
            </a:pPr>
            <a:r>
              <a:rPr lang="nb-NO" dirty="0"/>
              <a:t>Må noen ganger blander reint vann for 100 % effekt</a:t>
            </a:r>
          </a:p>
          <a:p>
            <a:pPr marL="2286000" lvl="5" indent="0">
              <a:buNone/>
            </a:pPr>
            <a:r>
              <a:rPr lang="nb-NO" dirty="0"/>
              <a:t>Torv </a:t>
            </a:r>
          </a:p>
          <a:p>
            <a:r>
              <a:rPr lang="nb-NO" dirty="0"/>
              <a:t>Forbehandling:	mekanisk filter 0,04 mm</a:t>
            </a:r>
          </a:p>
          <a:p>
            <a:pPr marL="1828800" lvl="4" indent="0">
              <a:buNone/>
            </a:pPr>
            <a:endParaRPr lang="nb-NO" sz="2000" dirty="0"/>
          </a:p>
          <a:p>
            <a:pPr marL="1828800" lvl="4" indent="0">
              <a:buNone/>
            </a:pPr>
            <a:endParaRPr lang="nb-NO" dirty="0"/>
          </a:p>
          <a:p>
            <a:pPr marL="1828800" lvl="4" indent="0">
              <a:buNone/>
            </a:pPr>
            <a:endParaRPr lang="nb-NO" dirty="0"/>
          </a:p>
          <a:p>
            <a:pPr marL="1828800" lvl="4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9</a:t>
            </a:fld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noProof="0"/>
              <a:t>Henk Maessen og Michel Verheul 05.02.2019</a:t>
            </a:r>
            <a:endParaRPr lang="nb-NO" noProof="0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4150867"/>
            <a:ext cx="2822327" cy="21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NIBIO">
  <a:themeElements>
    <a:clrScheme name="NIBIO">
      <a:dk1>
        <a:sysClr val="windowText" lastClr="000000"/>
      </a:dk1>
      <a:lt1>
        <a:sysClr val="window" lastClr="FFFFFF"/>
      </a:lt1>
      <a:dk2>
        <a:srgbClr val="09463C"/>
      </a:dk2>
      <a:lt2>
        <a:srgbClr val="B9DBB6"/>
      </a:lt2>
      <a:accent1>
        <a:srgbClr val="457C74"/>
      </a:accent1>
      <a:accent2>
        <a:srgbClr val="B7C007"/>
      </a:accent2>
      <a:accent3>
        <a:srgbClr val="69B672"/>
      </a:accent3>
      <a:accent4>
        <a:srgbClr val="FFCE09"/>
      </a:accent4>
      <a:accent5>
        <a:srgbClr val="E94E0F"/>
      </a:accent5>
      <a:accent6>
        <a:srgbClr val="128C2F"/>
      </a:accent6>
      <a:hlink>
        <a:srgbClr val="E1370F"/>
      </a:hlink>
      <a:folHlink>
        <a:srgbClr val="128C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BIO_16 9_v3" id="{B12BF12B-02E5-DE48-9777-543E0C0C01DA}" vid="{651AEC4E-1856-AC46-9BD0-AA4F2171D8A7}"/>
    </a:ext>
  </a:extLst>
</a:theme>
</file>

<file path=ppt/theme/theme2.xml><?xml version="1.0" encoding="utf-8"?>
<a:theme xmlns:a="http://schemas.openxmlformats.org/drawingml/2006/main" name="Office Theme">
  <a:themeElements>
    <a:clrScheme name="NIBIO">
      <a:dk1>
        <a:sysClr val="windowText" lastClr="000000"/>
      </a:dk1>
      <a:lt1>
        <a:sysClr val="window" lastClr="FFFFFF"/>
      </a:lt1>
      <a:dk2>
        <a:srgbClr val="09463C"/>
      </a:dk2>
      <a:lt2>
        <a:srgbClr val="B9DBB6"/>
      </a:lt2>
      <a:accent1>
        <a:srgbClr val="457C74"/>
      </a:accent1>
      <a:accent2>
        <a:srgbClr val="B7C007"/>
      </a:accent2>
      <a:accent3>
        <a:srgbClr val="69B672"/>
      </a:accent3>
      <a:accent4>
        <a:srgbClr val="FFCE09"/>
      </a:accent4>
      <a:accent5>
        <a:srgbClr val="E94E0F"/>
      </a:accent5>
      <a:accent6>
        <a:srgbClr val="128C2F"/>
      </a:accent6>
      <a:hlink>
        <a:srgbClr val="E1370F"/>
      </a:hlink>
      <a:folHlink>
        <a:srgbClr val="128C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NIBIO">
      <a:dk1>
        <a:sysClr val="windowText" lastClr="000000"/>
      </a:dk1>
      <a:lt1>
        <a:sysClr val="window" lastClr="FFFFFF"/>
      </a:lt1>
      <a:dk2>
        <a:srgbClr val="09463C"/>
      </a:dk2>
      <a:lt2>
        <a:srgbClr val="B9DBB6"/>
      </a:lt2>
      <a:accent1>
        <a:srgbClr val="457C74"/>
      </a:accent1>
      <a:accent2>
        <a:srgbClr val="B7C007"/>
      </a:accent2>
      <a:accent3>
        <a:srgbClr val="69B672"/>
      </a:accent3>
      <a:accent4>
        <a:srgbClr val="FFCE09"/>
      </a:accent4>
      <a:accent5>
        <a:srgbClr val="E94E0F"/>
      </a:accent5>
      <a:accent6>
        <a:srgbClr val="128C2F"/>
      </a:accent6>
      <a:hlink>
        <a:srgbClr val="E1370F"/>
      </a:hlink>
      <a:folHlink>
        <a:srgbClr val="128C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233B16E43D684391CFDECFBE5A37C5" ma:contentTypeVersion="2" ma:contentTypeDescription="Opprett et nytt dokument." ma:contentTypeScope="" ma:versionID="29eeae28f4502ab504833242129c2b4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80b565cbe769558313b14981ee16dc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ikesCount" ma:index="8" nillable="true" ma:displayName="Antall koblinger" ma:internalName="LikesCount">
      <xsd:simpleType>
        <xsd:restriction base="dms:Unknown"/>
      </xsd:simpleType>
    </xsd:element>
    <xsd:element name="LikedBy" ma:index="9" nillable="true" ma:displayName="Likes av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LikedBy xmlns="http://schemas.microsoft.com/sharepoint/v3">
      <UserInfo>
        <DisplayName/>
        <AccountId xsi:nil="true"/>
        <AccountType/>
      </UserInfo>
    </LikedB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0C6659-F1A5-497A-891C-5EBEC5B32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6DED56-16E4-4115-A7E8-91A996C8F260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EC9AC1-DFFD-478A-8FE7-491B753EC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NIBIO_16 9_v3</Template>
  <TotalTime>1314</TotalTime>
  <Words>1200</Words>
  <Application>Microsoft Office PowerPoint</Application>
  <PresentationFormat>Skjermfremvisning (4:3)</PresentationFormat>
  <Paragraphs>350</Paragraphs>
  <Slides>37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37</vt:i4>
      </vt:variant>
    </vt:vector>
  </HeadingPairs>
  <TitlesOfParts>
    <vt:vector size="47" baseType="lpstr">
      <vt:lpstr>Arial</vt:lpstr>
      <vt:lpstr>Arial Bold</vt:lpstr>
      <vt:lpstr>Calibri</vt:lpstr>
      <vt:lpstr>Georgia</vt:lpstr>
      <vt:lpstr>Lucida Grande</vt:lpstr>
      <vt:lpstr>Times</vt:lpstr>
      <vt:lpstr>Times New Roman</vt:lpstr>
      <vt:lpstr>Trebuchet MS</vt:lpstr>
      <vt:lpstr>Wingdings</vt:lpstr>
      <vt:lpstr>NIBIO</vt:lpstr>
      <vt:lpstr>Redusert Avrenning fra veksthus (grønnsaker)</vt:lpstr>
      <vt:lpstr>PowerPoint-presentasjon</vt:lpstr>
      <vt:lpstr>Oppsamling av avrenningsvann</vt:lpstr>
      <vt:lpstr>Hvor mye renner av ?</vt:lpstr>
      <vt:lpstr>Gjenbruk av avrenningsvann </vt:lpstr>
      <vt:lpstr>Pythium aphanidermatum</vt:lpstr>
      <vt:lpstr>Mekanisk filtrering</vt:lpstr>
      <vt:lpstr>varme</vt:lpstr>
      <vt:lpstr>UV</vt:lpstr>
      <vt:lpstr>ECA: electrochemically activated water</vt:lpstr>
      <vt:lpstr>Rengjøring</vt:lpstr>
      <vt:lpstr>Kjemiske plantevernmidler</vt:lpstr>
      <vt:lpstr>Sand filter (langsom filtrering)</vt:lpstr>
      <vt:lpstr>Biofilter </vt:lpstr>
      <vt:lpstr>Biologiske plantevernmidler mot pythium</vt:lpstr>
      <vt:lpstr>PowerPoint-presentasjon</vt:lpstr>
      <vt:lpstr>Kulturtiltak mot angrep av Pythium aphanidermatum i agurk </vt:lpstr>
      <vt:lpstr>Resirkulering  uten  desinfisering</vt:lpstr>
      <vt:lpstr>Resirkulering  uten  desinfisering</vt:lpstr>
      <vt:lpstr>Gjenbruk i Tradisjonelt tomatkultur</vt:lpstr>
      <vt:lpstr>Lagringsbehov (Tradisjonelt tomatkultur)</vt:lpstr>
      <vt:lpstr>Gjenbruk på egen bedrift ( annen kultur )</vt:lpstr>
      <vt:lpstr>Hvorfor gjenbruk ? </vt:lpstr>
      <vt:lpstr>Investerings behov </vt:lpstr>
      <vt:lpstr>Utgangspunkter til kalkyle</vt:lpstr>
      <vt:lpstr>Økonomiske smertegrense  (uten oppsamling av avrenningsvann)</vt:lpstr>
      <vt:lpstr>Økonomiske smerte grense (35 % støtte til kr 200.000)  (uten oppsamling av avrenningsvann)</vt:lpstr>
      <vt:lpstr>Økonomiske smerte grense  (med oppsamling av avrenningsvann)</vt:lpstr>
      <vt:lpstr>Økonomiske smerte grense (35 % støtte til kr. 200.000)  (med oppsamling av avrenningsvann)</vt:lpstr>
      <vt:lpstr>Økonomiske smerte grense</vt:lpstr>
      <vt:lpstr>Økonomiske smerte grense</vt:lpstr>
      <vt:lpstr>Økonomiske smerte grense</vt:lpstr>
      <vt:lpstr>Økonomiske smerte grense</vt:lpstr>
      <vt:lpstr>Uten gjenbruk: tilpassing vanning/dyrkingssteknikk ?</vt:lpstr>
      <vt:lpstr>Uten gjenbruk: Mobil rensing ?</vt:lpstr>
      <vt:lpstr>Uten gjenbruk: Fangdammer ?</vt:lpstr>
      <vt:lpstr>Takk for oppmerksomheten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Michel Verheul</dc:creator>
  <cp:lastModifiedBy>Grimstad, Karen Beate</cp:lastModifiedBy>
  <cp:revision>105</cp:revision>
  <cp:lastPrinted>2019-02-04T15:07:42Z</cp:lastPrinted>
  <dcterms:created xsi:type="dcterms:W3CDTF">2015-06-16T06:56:27Z</dcterms:created>
  <dcterms:modified xsi:type="dcterms:W3CDTF">2019-02-08T12:09:45Z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0x01010078233B16E43D684391CFDECFBE5A37C5</vt:lpwstr>
  </property>
</Properties>
</file>