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sldIdLst>
    <p:sldId id="260" r:id="rId2"/>
    <p:sldId id="276" r:id="rId3"/>
    <p:sldId id="275" r:id="rId4"/>
    <p:sldId id="278" r:id="rId5"/>
    <p:sldId id="279" r:id="rId6"/>
    <p:sldId id="280" r:id="rId7"/>
    <p:sldId id="282" r:id="rId8"/>
    <p:sldId id="283" r:id="rId9"/>
    <p:sldId id="272" r:id="rId10"/>
    <p:sldId id="277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26" r:id="rId19"/>
    <p:sldId id="327" r:id="rId20"/>
    <p:sldId id="302" r:id="rId21"/>
    <p:sldId id="303" r:id="rId22"/>
    <p:sldId id="285" r:id="rId23"/>
    <p:sldId id="287" r:id="rId24"/>
    <p:sldId id="304" r:id="rId25"/>
    <p:sldId id="305" r:id="rId26"/>
    <p:sldId id="292" r:id="rId27"/>
    <p:sldId id="306" r:id="rId28"/>
    <p:sldId id="307" r:id="rId29"/>
    <p:sldId id="308" r:id="rId30"/>
    <p:sldId id="309" r:id="rId31"/>
    <p:sldId id="310" r:id="rId32"/>
    <p:sldId id="311" r:id="rId33"/>
    <p:sldId id="291" r:id="rId34"/>
    <p:sldId id="288" r:id="rId35"/>
    <p:sldId id="317" r:id="rId36"/>
    <p:sldId id="318" r:id="rId37"/>
    <p:sldId id="319" r:id="rId38"/>
    <p:sldId id="320" r:id="rId39"/>
    <p:sldId id="323" r:id="rId40"/>
    <p:sldId id="321" r:id="rId41"/>
    <p:sldId id="322" r:id="rId42"/>
    <p:sldId id="325" r:id="rId43"/>
    <p:sldId id="286" r:id="rId44"/>
    <p:sldId id="324" r:id="rId45"/>
    <p:sldId id="314" r:id="rId46"/>
    <p:sldId id="315" r:id="rId47"/>
    <p:sldId id="316" r:id="rId48"/>
    <p:sldId id="312" r:id="rId49"/>
    <p:sldId id="258" r:id="rId50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FF3"/>
    <a:srgbClr val="F7F7F7"/>
    <a:srgbClr val="FFFFCC"/>
    <a:srgbClr val="F9FAE6"/>
    <a:srgbClr val="EEECDE"/>
    <a:srgbClr val="FAFFE1"/>
    <a:srgbClr val="FDFEE2"/>
    <a:srgbClr val="FAF9E6"/>
    <a:srgbClr val="F5F5F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1391" autoAdjust="0"/>
    <p:restoredTop sz="93341" autoAdjust="0"/>
  </p:normalViewPr>
  <p:slideViewPr>
    <p:cSldViewPr>
      <p:cViewPr varScale="1">
        <p:scale>
          <a:sx n="107" d="100"/>
          <a:sy n="107" d="100"/>
        </p:scale>
        <p:origin x="133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E7B94-74E2-41F3-AECF-62979BBB2466}" type="datetimeFigureOut">
              <a:rPr lang="nb-NO" smtClean="0"/>
              <a:pPr/>
              <a:t>08.02.2019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80686-7025-463D-8C86-119E75F882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2194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1D89CB-1631-479F-8155-BF6389B75576}" type="slidenum">
              <a:rPr lang="nn-NO"/>
              <a:pPr/>
              <a:t>1</a:t>
            </a:fld>
            <a:endParaRPr lang="nn-NO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102" y="4687062"/>
            <a:ext cx="4939560" cy="443935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55" tIns="45727" rIns="91455" bIns="45727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9401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Snitt 400 l/m2/år vann og snitt gjødsel 0,7 kg/m2 og år. Potteplanter, utplantingsplanter, grønsaker og oppal.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80686-7025-463D-8C86-119E75F8827B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2501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2/3 av gartnerne mangler kart over dreneringsrør fra veksthusene. Av totalarealet utgjør det mellom 70 og 80%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80686-7025-463D-8C86-119E75F8827B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6424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Hovedarealet i Vestfold er blomster</a:t>
            </a:r>
          </a:p>
          <a:p>
            <a:r>
              <a:rPr lang="nb-NO" dirty="0" err="1"/>
              <a:t>Ca</a:t>
            </a:r>
            <a:r>
              <a:rPr lang="nb-NO" dirty="0"/>
              <a:t> 5 liter returkar/m2 veksthusareal med resirkulering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80686-7025-463D-8C86-119E75F8827B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4743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Målinger 1 gang per </a:t>
            </a:r>
            <a:r>
              <a:rPr lang="nb-NO" dirty="0" err="1"/>
              <a:t>mnd</a:t>
            </a:r>
            <a:r>
              <a:rPr lang="nb-NO" dirty="0"/>
              <a:t> </a:t>
            </a:r>
            <a:r>
              <a:rPr lang="nb-NO" dirty="0" err="1"/>
              <a:t>feb</a:t>
            </a:r>
            <a:r>
              <a:rPr lang="nb-NO" dirty="0"/>
              <a:t>-juni 2017, flere </a:t>
            </a:r>
            <a:r>
              <a:rPr lang="nb-NO" dirty="0" err="1"/>
              <a:t>parametre</a:t>
            </a:r>
            <a:r>
              <a:rPr lang="nb-NO" dirty="0"/>
              <a:t> N, P og koliforme bakterier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80686-7025-463D-8C86-119E75F8827B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5588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80686-7025-463D-8C86-119E75F8827B}" type="slidenum">
              <a:rPr lang="nb-NO" smtClean="0"/>
              <a:pPr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6467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Fra </a:t>
            </a:r>
            <a:r>
              <a:rPr lang="nb-NO" dirty="0" err="1"/>
              <a:t>avløpsrensenlegg</a:t>
            </a:r>
            <a:r>
              <a:rPr lang="nb-NO" dirty="0"/>
              <a:t> vil det tillates utslipp  på </a:t>
            </a:r>
          </a:p>
          <a:p>
            <a:r>
              <a:rPr lang="nb-NO" dirty="0"/>
              <a:t>1,7-2,5 mg P/L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80686-7025-463D-8C86-119E75F8827B}" type="slidenum">
              <a:rPr lang="nb-NO" smtClean="0"/>
              <a:pPr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1405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80686-7025-463D-8C86-119E75F8827B}" type="slidenum">
              <a:rPr lang="nb-NO" smtClean="0"/>
              <a:pPr/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7661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r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 algn="ctr">
              <a:defRPr sz="4800"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467544" y="1196752"/>
            <a:ext cx="8280920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 descr="IMG_2326[1].JPG"/>
          <p:cNvPicPr/>
          <p:nvPr userDrawn="1"/>
        </p:nvPicPr>
        <p:blipFill>
          <a:blip r:embed="rId2" cstate="print"/>
          <a:srcRect l="13491" r="5397" b="1078"/>
          <a:stretch>
            <a:fillRect/>
          </a:stretch>
        </p:blipFill>
        <p:spPr>
          <a:xfrm>
            <a:off x="2559673" y="5807563"/>
            <a:ext cx="700888" cy="641089"/>
          </a:xfrm>
          <a:prstGeom prst="rect">
            <a:avLst/>
          </a:prstGeom>
          <a:effectLst/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 l="794" t="792" r="23622" b="5279"/>
          <a:stretch>
            <a:fillRect/>
          </a:stretch>
        </p:blipFill>
        <p:spPr bwMode="auto">
          <a:xfrm>
            <a:off x="3286966" y="5808037"/>
            <a:ext cx="687605" cy="64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4" cstate="print">
            <a:lum bright="10000"/>
          </a:blip>
          <a:srcRect t="9284" b="20631"/>
          <a:stretch>
            <a:fillRect/>
          </a:stretch>
        </p:blipFill>
        <p:spPr bwMode="auto">
          <a:xfrm>
            <a:off x="5399627" y="5809025"/>
            <a:ext cx="688438" cy="63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 userDrawn="1"/>
        </p:nvPicPr>
        <p:blipFill>
          <a:blip r:embed="rId5" cstate="print"/>
          <a:srcRect l="10892" t="24813" r="34038" b="596"/>
          <a:stretch>
            <a:fillRect/>
          </a:stretch>
        </p:blipFill>
        <p:spPr bwMode="auto">
          <a:xfrm>
            <a:off x="6118857" y="5807909"/>
            <a:ext cx="689288" cy="64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 userDrawn="1"/>
        </p:nvPicPr>
        <p:blipFill>
          <a:blip r:embed="rId6" cstate="print"/>
          <a:srcRect l="5017" t="7874" b="25197"/>
          <a:stretch>
            <a:fillRect/>
          </a:stretch>
        </p:blipFill>
        <p:spPr bwMode="auto">
          <a:xfrm>
            <a:off x="1845616" y="5807563"/>
            <a:ext cx="683952" cy="63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/>
          <p:cNvPicPr>
            <a:picLocks noChangeAspect="1" noChangeArrowheads="1"/>
          </p:cNvPicPr>
          <p:nvPr userDrawn="1"/>
        </p:nvPicPr>
        <p:blipFill>
          <a:blip r:embed="rId7" cstate="print"/>
          <a:srcRect l="5853" t="17008" r="1672" b="16378"/>
          <a:stretch>
            <a:fillRect/>
          </a:stretch>
        </p:blipFill>
        <p:spPr bwMode="auto">
          <a:xfrm>
            <a:off x="1149864" y="5810572"/>
            <a:ext cx="665890" cy="63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/>
          <p:cNvPicPr>
            <a:picLocks noChangeAspect="1" noChangeArrowheads="1"/>
          </p:cNvPicPr>
          <p:nvPr userDrawn="1"/>
        </p:nvPicPr>
        <p:blipFill>
          <a:blip r:embed="rId8" cstate="print"/>
          <a:srcRect l="19247" t="1025" r="770"/>
          <a:stretch>
            <a:fillRect/>
          </a:stretch>
        </p:blipFill>
        <p:spPr bwMode="auto">
          <a:xfrm>
            <a:off x="3999833" y="5809264"/>
            <a:ext cx="691973" cy="64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Users\Eli.VESTFOLD\Desktop\GAFA\Pictures\Eple beskjært.jpg"/>
          <p:cNvPicPr>
            <a:picLocks noChangeAspect="1" noChangeArrowheads="1"/>
          </p:cNvPicPr>
          <p:nvPr userDrawn="1"/>
        </p:nvPicPr>
        <p:blipFill>
          <a:blip r:embed="rId9" cstate="print"/>
          <a:srcRect l="1103" t="444" r="2068" b="740"/>
          <a:stretch>
            <a:fillRect/>
          </a:stretch>
        </p:blipFill>
        <p:spPr bwMode="auto">
          <a:xfrm>
            <a:off x="6840473" y="5807180"/>
            <a:ext cx="673370" cy="640414"/>
          </a:xfrm>
          <a:prstGeom prst="rect">
            <a:avLst/>
          </a:prstGeom>
          <a:noFill/>
        </p:spPr>
      </p:pic>
      <p:pic>
        <p:nvPicPr>
          <p:cNvPr id="17" name="Picture 5" descr="C:\Users\Eli.VESTFOLD\Desktop\GAFA\Pictures\Timotei.JPG"/>
          <p:cNvPicPr>
            <a:picLocks noChangeAspect="1" noChangeArrowheads="1"/>
          </p:cNvPicPr>
          <p:nvPr userDrawn="1"/>
        </p:nvPicPr>
        <p:blipFill>
          <a:blip r:embed="rId10" cstate="print"/>
          <a:srcRect t="738" b="1329"/>
          <a:stretch>
            <a:fillRect/>
          </a:stretch>
        </p:blipFill>
        <p:spPr bwMode="auto">
          <a:xfrm>
            <a:off x="471441" y="5810375"/>
            <a:ext cx="648790" cy="636627"/>
          </a:xfrm>
          <a:prstGeom prst="rect">
            <a:avLst/>
          </a:prstGeom>
          <a:noFill/>
        </p:spPr>
      </p:pic>
      <p:pic>
        <p:nvPicPr>
          <p:cNvPr id="18" name="Picture 6" descr="C:\Users\Eli.VESTFOLD\Desktop\GAFA\Pictures\Blomst gull.JPG"/>
          <p:cNvPicPr>
            <a:picLocks noChangeAspect="1" noChangeArrowheads="1"/>
          </p:cNvPicPr>
          <p:nvPr userDrawn="1"/>
        </p:nvPicPr>
        <p:blipFill>
          <a:blip r:embed="rId11" cstate="print"/>
          <a:srcRect l="2756" t="551" r="3937" b="394"/>
          <a:stretch>
            <a:fillRect/>
          </a:stretch>
        </p:blipFill>
        <p:spPr bwMode="auto">
          <a:xfrm>
            <a:off x="7546087" y="5806285"/>
            <a:ext cx="604693" cy="641949"/>
          </a:xfrm>
          <a:prstGeom prst="rect">
            <a:avLst/>
          </a:prstGeom>
          <a:noFill/>
        </p:spPr>
      </p:pic>
      <p:pic>
        <p:nvPicPr>
          <p:cNvPr id="19" name="Picture 3"/>
          <p:cNvPicPr>
            <a:picLocks noChangeAspect="1" noChangeArrowheads="1"/>
          </p:cNvPicPr>
          <p:nvPr userDrawn="1"/>
        </p:nvPicPr>
        <p:blipFill>
          <a:blip r:embed="rId12" cstate="print"/>
          <a:srcRect l="1170" b="979"/>
          <a:stretch>
            <a:fillRect/>
          </a:stretch>
        </p:blipFill>
        <p:spPr bwMode="auto">
          <a:xfrm>
            <a:off x="8182994" y="5805267"/>
            <a:ext cx="565470" cy="64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 descr="C:\Users\Eli.VESTFOLD\Desktop\GAFA\Pictures\Potet.jpg"/>
          <p:cNvPicPr>
            <a:picLocks noChangeAspect="1" noChangeArrowheads="1"/>
          </p:cNvPicPr>
          <p:nvPr userDrawn="1"/>
        </p:nvPicPr>
        <p:blipFill>
          <a:blip r:embed="rId13" cstate="print"/>
          <a:srcRect t="354" b="354"/>
          <a:stretch>
            <a:fillRect/>
          </a:stretch>
        </p:blipFill>
        <p:spPr bwMode="auto">
          <a:xfrm>
            <a:off x="4719913" y="5807561"/>
            <a:ext cx="648072" cy="643475"/>
          </a:xfrm>
          <a:prstGeom prst="rect">
            <a:avLst/>
          </a:prstGeom>
          <a:noFill/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3" y="304980"/>
            <a:ext cx="4035482" cy="72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21088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Font typeface="Arial" pitchFamily="34" charset="0"/>
              <a:buChar char="•"/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22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buFont typeface="Arial" pitchFamily="34" charset="0"/>
              <a:buChar char="•"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cxnSp>
        <p:nvCxnSpPr>
          <p:cNvPr id="8" name="Rett linje 7"/>
          <p:cNvCxnSpPr/>
          <p:nvPr userDrawn="1"/>
        </p:nvCxnSpPr>
        <p:spPr>
          <a:xfrm>
            <a:off x="611560" y="6093296"/>
            <a:ext cx="8280920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650A95-B7ED-4061-9353-933B5D609ACE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ildebakgrun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421088"/>
          </a:xfrm>
        </p:spPr>
        <p:txBody>
          <a:bodyPr/>
          <a:lstStyle>
            <a:lvl1pPr>
              <a:defRPr sz="2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Font typeface="Arial" pitchFamily="34" charset="0"/>
              <a:buChar char="•"/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22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buFont typeface="Arial" pitchFamily="34" charset="0"/>
              <a:buChar char="•"/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421088"/>
          </a:xfrm>
        </p:spPr>
        <p:txBody>
          <a:bodyPr/>
          <a:lstStyle>
            <a:lvl1pPr>
              <a:defRPr sz="2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Font typeface="Arial" pitchFamily="34" charset="0"/>
              <a:buChar char="•"/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22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buFont typeface="Arial" pitchFamily="34" charset="0"/>
              <a:buChar char="•"/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611560" y="6093296"/>
            <a:ext cx="8280920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464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8464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748238"/>
          </a:xfrm>
        </p:spPr>
        <p:txBody>
          <a:bodyPr/>
          <a:lstStyle>
            <a:lvl1pPr>
              <a:defRPr sz="3200" b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5861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/>
          <p:cNvSpPr txBox="1">
            <a:spLocks/>
          </p:cNvSpPr>
          <p:nvPr userDrawn="1"/>
        </p:nvSpPr>
        <p:spPr>
          <a:xfrm>
            <a:off x="611560" y="1988840"/>
            <a:ext cx="7772400" cy="3456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Takk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oppmerksomheten!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viken.nlr.no</a:t>
            </a:r>
          </a:p>
        </p:txBody>
      </p:sp>
      <p:cxnSp>
        <p:nvCxnSpPr>
          <p:cNvPr id="8" name="Rett linje 7"/>
          <p:cNvCxnSpPr/>
          <p:nvPr userDrawn="1"/>
        </p:nvCxnSpPr>
        <p:spPr>
          <a:xfrm>
            <a:off x="467544" y="1196752"/>
            <a:ext cx="8280920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 descr="IMG_2326[1].JPG"/>
          <p:cNvPicPr/>
          <p:nvPr userDrawn="1"/>
        </p:nvPicPr>
        <p:blipFill>
          <a:blip r:embed="rId2" cstate="print"/>
          <a:srcRect l="13491" r="5397" b="1078"/>
          <a:stretch>
            <a:fillRect/>
          </a:stretch>
        </p:blipFill>
        <p:spPr>
          <a:xfrm>
            <a:off x="2559673" y="5807563"/>
            <a:ext cx="700888" cy="641089"/>
          </a:xfrm>
          <a:prstGeom prst="rect">
            <a:avLst/>
          </a:prstGeom>
          <a:effectLst/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 l="794" t="792" r="23622" b="5279"/>
          <a:stretch>
            <a:fillRect/>
          </a:stretch>
        </p:blipFill>
        <p:spPr bwMode="auto">
          <a:xfrm>
            <a:off x="3286966" y="5808037"/>
            <a:ext cx="687605" cy="64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 userDrawn="1"/>
        </p:nvPicPr>
        <p:blipFill>
          <a:blip r:embed="rId4" cstate="print">
            <a:lum bright="10000"/>
          </a:blip>
          <a:srcRect t="9284" b="20631"/>
          <a:stretch>
            <a:fillRect/>
          </a:stretch>
        </p:blipFill>
        <p:spPr bwMode="auto">
          <a:xfrm>
            <a:off x="5399627" y="5809025"/>
            <a:ext cx="688438" cy="63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/>
          <p:cNvPicPr>
            <a:picLocks noChangeAspect="1" noChangeArrowheads="1"/>
          </p:cNvPicPr>
          <p:nvPr userDrawn="1"/>
        </p:nvPicPr>
        <p:blipFill>
          <a:blip r:embed="rId5" cstate="print"/>
          <a:srcRect l="10892" t="24813" r="34038" b="596"/>
          <a:stretch>
            <a:fillRect/>
          </a:stretch>
        </p:blipFill>
        <p:spPr bwMode="auto">
          <a:xfrm>
            <a:off x="6118857" y="5807909"/>
            <a:ext cx="689288" cy="64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/>
          <p:cNvPicPr>
            <a:picLocks noChangeAspect="1" noChangeArrowheads="1"/>
          </p:cNvPicPr>
          <p:nvPr userDrawn="1"/>
        </p:nvPicPr>
        <p:blipFill>
          <a:blip r:embed="rId6" cstate="print"/>
          <a:srcRect l="5017" t="7874" b="25197"/>
          <a:stretch>
            <a:fillRect/>
          </a:stretch>
        </p:blipFill>
        <p:spPr bwMode="auto">
          <a:xfrm>
            <a:off x="1845616" y="5807563"/>
            <a:ext cx="683952" cy="63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/>
          <p:cNvPicPr>
            <a:picLocks noChangeAspect="1" noChangeArrowheads="1"/>
          </p:cNvPicPr>
          <p:nvPr userDrawn="1"/>
        </p:nvPicPr>
        <p:blipFill>
          <a:blip r:embed="rId7" cstate="print"/>
          <a:srcRect l="5853" t="17008" r="1672" b="16378"/>
          <a:stretch>
            <a:fillRect/>
          </a:stretch>
        </p:blipFill>
        <p:spPr bwMode="auto">
          <a:xfrm>
            <a:off x="1149864" y="5810572"/>
            <a:ext cx="665890" cy="63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/>
          <p:cNvPicPr>
            <a:picLocks noChangeAspect="1" noChangeArrowheads="1"/>
          </p:cNvPicPr>
          <p:nvPr userDrawn="1"/>
        </p:nvPicPr>
        <p:blipFill>
          <a:blip r:embed="rId8" cstate="print"/>
          <a:srcRect l="19247" t="1025" r="770"/>
          <a:stretch>
            <a:fillRect/>
          </a:stretch>
        </p:blipFill>
        <p:spPr bwMode="auto">
          <a:xfrm>
            <a:off x="3999833" y="5809264"/>
            <a:ext cx="691973" cy="64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C:\Users\Eli.VESTFOLD\Desktop\GAFA\Pictures\Eple beskjært.jpg"/>
          <p:cNvPicPr>
            <a:picLocks noChangeAspect="1" noChangeArrowheads="1"/>
          </p:cNvPicPr>
          <p:nvPr userDrawn="1"/>
        </p:nvPicPr>
        <p:blipFill>
          <a:blip r:embed="rId9" cstate="print"/>
          <a:srcRect l="1103" t="444" r="2068" b="740"/>
          <a:stretch>
            <a:fillRect/>
          </a:stretch>
        </p:blipFill>
        <p:spPr bwMode="auto">
          <a:xfrm>
            <a:off x="6840473" y="5807180"/>
            <a:ext cx="673370" cy="640414"/>
          </a:xfrm>
          <a:prstGeom prst="rect">
            <a:avLst/>
          </a:prstGeom>
          <a:noFill/>
        </p:spPr>
      </p:pic>
      <p:pic>
        <p:nvPicPr>
          <p:cNvPr id="18" name="Picture 5" descr="C:\Users\Eli.VESTFOLD\Desktop\GAFA\Pictures\Timotei.JPG"/>
          <p:cNvPicPr>
            <a:picLocks noChangeAspect="1" noChangeArrowheads="1"/>
          </p:cNvPicPr>
          <p:nvPr userDrawn="1"/>
        </p:nvPicPr>
        <p:blipFill>
          <a:blip r:embed="rId10" cstate="print"/>
          <a:srcRect t="738" b="1329"/>
          <a:stretch>
            <a:fillRect/>
          </a:stretch>
        </p:blipFill>
        <p:spPr bwMode="auto">
          <a:xfrm>
            <a:off x="471441" y="5810375"/>
            <a:ext cx="648790" cy="636627"/>
          </a:xfrm>
          <a:prstGeom prst="rect">
            <a:avLst/>
          </a:prstGeom>
          <a:noFill/>
        </p:spPr>
      </p:pic>
      <p:pic>
        <p:nvPicPr>
          <p:cNvPr id="19" name="Picture 6" descr="C:\Users\Eli.VESTFOLD\Desktop\GAFA\Pictures\Blomst gull.JPG"/>
          <p:cNvPicPr>
            <a:picLocks noChangeAspect="1" noChangeArrowheads="1"/>
          </p:cNvPicPr>
          <p:nvPr userDrawn="1"/>
        </p:nvPicPr>
        <p:blipFill>
          <a:blip r:embed="rId11" cstate="print"/>
          <a:srcRect l="2756" t="551" r="3937" b="394"/>
          <a:stretch>
            <a:fillRect/>
          </a:stretch>
        </p:blipFill>
        <p:spPr bwMode="auto">
          <a:xfrm>
            <a:off x="7546087" y="5806285"/>
            <a:ext cx="604693" cy="641949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 userDrawn="1"/>
        </p:nvPicPr>
        <p:blipFill>
          <a:blip r:embed="rId12" cstate="print"/>
          <a:srcRect l="1170" b="979"/>
          <a:stretch>
            <a:fillRect/>
          </a:stretch>
        </p:blipFill>
        <p:spPr bwMode="auto">
          <a:xfrm>
            <a:off x="8182994" y="5805267"/>
            <a:ext cx="565470" cy="64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 descr="C:\Users\Eli.VESTFOLD\Desktop\GAFA\Pictures\Potet.jpg"/>
          <p:cNvPicPr>
            <a:picLocks noChangeAspect="1" noChangeArrowheads="1"/>
          </p:cNvPicPr>
          <p:nvPr userDrawn="1"/>
        </p:nvPicPr>
        <p:blipFill>
          <a:blip r:embed="rId13" cstate="print"/>
          <a:srcRect t="354" b="354"/>
          <a:stretch>
            <a:fillRect/>
          </a:stretch>
        </p:blipFill>
        <p:spPr bwMode="auto">
          <a:xfrm>
            <a:off x="4719913" y="5807561"/>
            <a:ext cx="648072" cy="643475"/>
          </a:xfrm>
          <a:prstGeom prst="rect">
            <a:avLst/>
          </a:prstGeom>
          <a:noFill/>
        </p:spPr>
      </p:pic>
      <p:pic>
        <p:nvPicPr>
          <p:cNvPr id="22" name="Bilde 2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3" y="304980"/>
            <a:ext cx="4035482" cy="720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cxnSp>
        <p:nvCxnSpPr>
          <p:cNvPr id="8" name="Rett linje 7"/>
          <p:cNvCxnSpPr/>
          <p:nvPr/>
        </p:nvCxnSpPr>
        <p:spPr>
          <a:xfrm>
            <a:off x="611560" y="6093296"/>
            <a:ext cx="8280920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643" y="6165304"/>
            <a:ext cx="2824837" cy="50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3" r:id="rId6"/>
    <p:sldLayoutId id="2147483656" r:id="rId7"/>
    <p:sldLayoutId id="2147483651" r:id="rId8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dense.dk/erhverv/byggeri-og-miljoe/landbrug-og-gartnerier/gartneriprojektet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9" name="Rectangle 1033"/>
          <p:cNvSpPr>
            <a:spLocks noGrp="1" noChangeArrowheads="1"/>
          </p:cNvSpPr>
          <p:nvPr>
            <p:ph type="ctrTitle"/>
            <p:extLst/>
          </p:nvPr>
        </p:nvSpPr>
        <p:spPr>
          <a:xfrm>
            <a:off x="755576" y="1793875"/>
            <a:ext cx="7704856" cy="1536347"/>
          </a:xfrm>
        </p:spPr>
        <p:txBody>
          <a:bodyPr/>
          <a:lstStyle/>
          <a:p>
            <a:r>
              <a:rPr lang="nb-NO" sz="3200" dirty="0">
                <a:solidFill>
                  <a:schemeClr val="tx1"/>
                </a:solidFill>
              </a:rPr>
              <a:t>Utredning av avrenning fra veksthussektoren i Vestfold</a:t>
            </a:r>
            <a:endParaRPr lang="NB-NO" sz="3200" dirty="0">
              <a:solidFill>
                <a:schemeClr val="tx1"/>
              </a:solidFill>
            </a:endParaRPr>
          </a:p>
        </p:txBody>
      </p:sp>
      <p:sp>
        <p:nvSpPr>
          <p:cNvPr id="2" name="Undertittel 1"/>
          <p:cNvSpPr>
            <a:spLocks noGrp="1"/>
          </p:cNvSpPr>
          <p:nvPr>
            <p:ph type="subTitle" idx="1"/>
          </p:nvPr>
        </p:nvSpPr>
        <p:spPr>
          <a:xfrm>
            <a:off x="1708150" y="3950158"/>
            <a:ext cx="6335712" cy="947306"/>
          </a:xfrm>
        </p:spPr>
        <p:txBody>
          <a:bodyPr>
            <a:normAutofit/>
          </a:bodyPr>
          <a:lstStyle/>
          <a:p>
            <a:r>
              <a:rPr lang="nb-NO" sz="1600" dirty="0"/>
              <a:t>Liv Knudtzon og Astrid Sigaard Andersen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1623051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79F754-8A2B-40A4-88A6-E3CFD37AC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Prøveuttak 2018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7E99174-639C-4248-8E34-E1544575A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Tre faste målepunkter i to gartnerier med </a:t>
            </a:r>
            <a:r>
              <a:rPr lang="nb-NO" dirty="0" err="1"/>
              <a:t>resirkuleirng</a:t>
            </a:r>
            <a:r>
              <a:rPr lang="nb-NO" dirty="0"/>
              <a:t>. Tatt prøve hver 14. dag i ett år.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14 Gartnerier i Vestfold: To uttak i 2018 fra et punkt per gartneri.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A69A999-3A37-4410-A25E-070BFC7B6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10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249111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0E0093-19B9-44AF-924C-06CF182C1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Analyser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97F476-E695-4230-ABCD-2C552FBB0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Alle prøver ble levert til analyse på Vestfold Lab. </a:t>
            </a:r>
          </a:p>
          <a:p>
            <a:endParaRPr lang="nb-NO" dirty="0"/>
          </a:p>
          <a:p>
            <a:pPr lvl="1"/>
            <a:r>
              <a:rPr lang="nb-NO" dirty="0" err="1"/>
              <a:t>Ortofosfat</a:t>
            </a:r>
            <a:endParaRPr lang="nb-NO" dirty="0"/>
          </a:p>
          <a:p>
            <a:pPr lvl="1"/>
            <a:r>
              <a:rPr lang="nb-NO" dirty="0"/>
              <a:t>Total fosfor</a:t>
            </a:r>
          </a:p>
          <a:p>
            <a:pPr marL="449263" lvl="1" indent="0">
              <a:buNone/>
            </a:pP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4382AFA-C1AD-47FD-807F-2D2BA7632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11</a:t>
            </a:fld>
            <a:endParaRPr lang="nn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BE35995-3A43-40C6-90D8-E4CADEC83F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542" y="2237922"/>
            <a:ext cx="4898571" cy="36739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59591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CE4A6C-9B3F-48F0-98F7-2A8EDC1B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Analysedata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C584F16-CDAF-4149-B843-25056AD26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Størrelsesforhold</a:t>
            </a:r>
          </a:p>
          <a:p>
            <a:pPr lvl="1"/>
            <a:r>
              <a:rPr lang="nb-NO" dirty="0"/>
              <a:t>Veksthusgartnere arbeider med fosforkonsentrasjoner i mg/l = ppm </a:t>
            </a:r>
          </a:p>
          <a:p>
            <a:pPr lvl="1"/>
            <a:r>
              <a:rPr lang="nb-NO" dirty="0"/>
              <a:t>Miljøavdelingen arbeider i µg/l</a:t>
            </a:r>
          </a:p>
          <a:p>
            <a:pPr lvl="1"/>
            <a:r>
              <a:rPr lang="nb-NO" dirty="0"/>
              <a:t>1 mg/l = 1000 µg/l</a:t>
            </a:r>
          </a:p>
          <a:p>
            <a:endParaRPr lang="nb-NO" dirty="0"/>
          </a:p>
          <a:p>
            <a:r>
              <a:rPr lang="nb-NO" dirty="0"/>
              <a:t>Hva er det vi måler?</a:t>
            </a:r>
          </a:p>
          <a:p>
            <a:pPr lvl="1"/>
            <a:r>
              <a:rPr lang="nb-NO" dirty="0"/>
              <a:t>Konsentrasjon</a:t>
            </a:r>
          </a:p>
          <a:p>
            <a:pPr lvl="1"/>
            <a:r>
              <a:rPr lang="nb-NO" dirty="0"/>
              <a:t>Punktmålinger i avløp</a:t>
            </a:r>
          </a:p>
          <a:p>
            <a:pPr lvl="1"/>
            <a:r>
              <a:rPr lang="nb-NO" dirty="0"/>
              <a:t>Hvor mye fortynnes dette?</a:t>
            </a: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525CFA4-D389-4DA7-B384-6829311B0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12</a:t>
            </a:fld>
            <a:endParaRPr lang="nn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32EF876-BE21-4090-A603-CB786748D6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6" t="3689" r="6551" b="3689"/>
          <a:stretch/>
        </p:blipFill>
        <p:spPr>
          <a:xfrm rot="5400000">
            <a:off x="5825376" y="3375890"/>
            <a:ext cx="3120215" cy="217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31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5EE01F-2D2F-4449-B66F-8FAB59540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Prøvetaking et helt år!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816CC2C6-7C78-44E3-9464-CFCB9F536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34" y="1412875"/>
            <a:ext cx="5998633" cy="4498975"/>
          </a:xfrm>
          <a:ln>
            <a:solidFill>
              <a:schemeClr val="accent1"/>
            </a:solidFill>
          </a:ln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21727AD-7001-46B2-A4BF-FEAD0FBF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13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418467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941823-8B61-4BE4-8900-7D2613938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Gartneri A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F38B49B-46F5-47CA-8845-D88CCFA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14</a:t>
            </a:fld>
            <a:endParaRPr lang="nn-NO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F003F073-2470-4B2D-BE57-8827FE875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846" y="1844824"/>
            <a:ext cx="6480433" cy="334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75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082F3DE-5FC3-441F-9371-306284AD3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15</a:t>
            </a:fld>
            <a:endParaRPr lang="nn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2C4199A-D4A1-44E3-9036-564DACF58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340768"/>
            <a:ext cx="6899099" cy="355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43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AC6412-4037-4B74-9B98-08C99482C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Gartneri B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5BDB63E-B473-45CF-9302-3BA49FD0F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16</a:t>
            </a:fld>
            <a:endParaRPr lang="nn-NO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BA316112-491C-4D63-AD97-8A63575B5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291802"/>
            <a:ext cx="7560840" cy="38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79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120FE7A-41F1-408C-A797-06A912D9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17</a:t>
            </a:fld>
            <a:endParaRPr lang="nn-NO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5F3C3F67-599E-421E-9969-EC35830F2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084" y="1052736"/>
            <a:ext cx="7465832" cy="38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46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246F5AF6-13B8-4343-85BC-2B531CF21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783" y="908720"/>
            <a:ext cx="8304119" cy="427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60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A38A886B-109F-484E-B06D-C069F8E14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052736"/>
            <a:ext cx="7465832" cy="38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5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364EE0-A734-41E5-AE45-681340356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dirty="0"/>
              <a:t>Mål med prosjektet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1DDF4D-DBCA-4AEE-B8AC-D69BDDD2B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400" dirty="0"/>
              <a:t>Få oversikt over rutiner i gartneriene</a:t>
            </a:r>
          </a:p>
          <a:p>
            <a:r>
              <a:rPr lang="nb-NO" sz="2400" dirty="0"/>
              <a:t>Undersøke omfanget av avrenning</a:t>
            </a:r>
          </a:p>
          <a:p>
            <a:r>
              <a:rPr lang="nb-NO" sz="2400" dirty="0"/>
              <a:t>Få oversikt over eksisterende rensemetoder/ behandling av resirkuleringsvann</a:t>
            </a:r>
          </a:p>
          <a:p>
            <a:r>
              <a:rPr lang="nb-NO" sz="2400" dirty="0"/>
              <a:t>Hvor mye gjødsel kan spares?</a:t>
            </a:r>
          </a:p>
          <a:p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110695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A30981-6E70-4B0F-8D8C-04D50F686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Samlet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5CC741-FBEA-4A9D-AAC2-D144E5F8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20</a:t>
            </a:fld>
            <a:endParaRPr lang="nn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EBD4C412-871A-4838-9534-9BB08E3DD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068" y="1223002"/>
            <a:ext cx="7694332" cy="396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53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14354B6-F5B3-44E5-B95E-9AC11F4B4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21</a:t>
            </a:fld>
            <a:endParaRPr lang="nn-NO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D8866F97-649C-43C1-B275-D4F7FDBAC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6926" y="1268760"/>
            <a:ext cx="7605547" cy="391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28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877E26-596C-4D09-8659-C99E31E8A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dirty="0"/>
              <a:t>Avløpsprøver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4EF7A56-9FBA-4791-94D5-A4C0D8C71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400" dirty="0"/>
              <a:t>Hvor store mengder vann fra avløp?</a:t>
            </a:r>
          </a:p>
          <a:p>
            <a:endParaRPr lang="nb-NO" sz="2400" dirty="0"/>
          </a:p>
          <a:p>
            <a:pPr marL="0" indent="0">
              <a:buNone/>
            </a:pPr>
            <a:r>
              <a:rPr lang="nb-NO" sz="2400" dirty="0"/>
              <a:t>Målinger i avløpsrør D6</a:t>
            </a:r>
          </a:p>
          <a:p>
            <a:pPr marL="0" indent="0">
              <a:buNone/>
            </a:pPr>
            <a:endParaRPr lang="nb-NO" sz="2400" dirty="0"/>
          </a:p>
          <a:p>
            <a:pPr>
              <a:buFontTx/>
              <a:buChar char="-"/>
            </a:pPr>
            <a:r>
              <a:rPr lang="nb-NO" sz="2400" dirty="0"/>
              <a:t>Avrenning på 1 liter/3,5 sek gir 25000 l/døgn</a:t>
            </a:r>
          </a:p>
          <a:p>
            <a:pPr>
              <a:buFontTx/>
              <a:buChar char="-"/>
            </a:pPr>
            <a:r>
              <a:rPr lang="nb-NO" sz="2400" dirty="0"/>
              <a:t>Avrenning på 1 liter/9 sek gir 10000 l/døgn</a:t>
            </a:r>
          </a:p>
        </p:txBody>
      </p:sp>
    </p:spTree>
    <p:extLst>
      <p:ext uri="{BB962C8B-B14F-4D97-AF65-F5344CB8AC3E}">
        <p14:creationId xmlns:p14="http://schemas.microsoft.com/office/powerpoint/2010/main" val="4033136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2B65B8-29A6-4FCB-A110-92EC356ED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Måling av vannmengde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EB8E72B-A2EB-404C-894F-463FE5AE7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Måling av antall sekunder det tar å fylle 1 </a:t>
            </a:r>
            <a:r>
              <a:rPr lang="nb-NO" dirty="0" err="1"/>
              <a:t>litersflaske</a:t>
            </a:r>
            <a:endParaRPr lang="nb-NO" dirty="0"/>
          </a:p>
          <a:p>
            <a:endParaRPr lang="nb-NO" dirty="0"/>
          </a:p>
          <a:p>
            <a:r>
              <a:rPr lang="nb-NO" dirty="0"/>
              <a:t>Omregnet til liter vann per døgn</a:t>
            </a:r>
          </a:p>
          <a:p>
            <a:pPr lvl="1"/>
            <a:r>
              <a:rPr lang="nb-NO" dirty="0"/>
              <a:t>Antar ens vannmengde gjennom døgnet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Omregnet til gram fosfor per døgn</a:t>
            </a:r>
          </a:p>
          <a:p>
            <a:pPr lvl="1"/>
            <a:r>
              <a:rPr lang="nb-NO" dirty="0"/>
              <a:t>Antar ens vannmengde gjennom døgnet</a:t>
            </a:r>
          </a:p>
          <a:p>
            <a:pPr lvl="1"/>
            <a:r>
              <a:rPr lang="nb-NO" dirty="0"/>
              <a:t>Antar ens fosforinnhold gjennom døgnet </a:t>
            </a:r>
          </a:p>
          <a:p>
            <a:pPr lvl="1"/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3D55690-9225-4EE5-A8C9-5A4F1D8B8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23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15323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1AF2A45-226B-4858-AF07-B68B9CAB0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138" y="1185863"/>
            <a:ext cx="7800975" cy="4546263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12C46AB-9590-458A-8FCA-143225FD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24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845763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340420-E814-4133-8782-533F7F97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14 Gartnerier i Vestfold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C0DADEF-2423-41EA-813A-DB3D2B336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Prøve uttak</a:t>
            </a:r>
          </a:p>
          <a:p>
            <a:r>
              <a:rPr lang="nb-NO" dirty="0"/>
              <a:t>Et målepunkt fra hvert gartneri to  tidspunkter</a:t>
            </a:r>
          </a:p>
          <a:p>
            <a:r>
              <a:rPr lang="nb-NO" dirty="0"/>
              <a:t>Mange utfordringer </a:t>
            </a:r>
            <a:r>
              <a:rPr lang="nb-NO" dirty="0">
                <a:sym typeface="Wingdings" panose="05000000000000000000" pitchFamily="2" charset="2"/>
              </a:rPr>
              <a:t>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5A58571-C59F-4E0A-A7BE-9499B7D2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25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334255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AE028A-69A3-464F-A566-90D0EBB57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dirty="0"/>
              <a:t>Prøveuttak, 14 gartnerier i vestfold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6033155-CC5E-4C13-8E7B-1A514AA24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138" y="1185862"/>
            <a:ext cx="7822404" cy="4022951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2376107-3E21-40F6-BED7-5502E613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26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95377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9A2BB5-C1C3-4435-B0B0-8B34BFA0D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Avstand fra veksthuset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44E0DA74-8850-4158-8055-E0BFB8211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78" b="874"/>
          <a:stretch/>
        </p:blipFill>
        <p:spPr>
          <a:xfrm>
            <a:off x="755576" y="1417638"/>
            <a:ext cx="4032448" cy="4459634"/>
          </a:xfrm>
          <a:ln>
            <a:solidFill>
              <a:schemeClr val="accent1"/>
            </a:solidFill>
          </a:ln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0D53401-6DA2-40E9-BABD-A9FD22BCA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27</a:t>
            </a:fld>
            <a:endParaRPr lang="nn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DF62C76-3EDD-4598-9377-CF2E0DD88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366" y="2276872"/>
            <a:ext cx="3866651" cy="303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71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BE95C0-D2A4-40AA-B9DF-1E53DB59F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Inne i veksthuset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FED76A6D-2B1A-4C01-9F97-7BDC8BEEE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4" t="10829" r="430" b="11568"/>
          <a:stretch/>
        </p:blipFill>
        <p:spPr>
          <a:xfrm>
            <a:off x="1555667" y="1367525"/>
            <a:ext cx="4999513" cy="3909193"/>
          </a:xfrm>
          <a:ln>
            <a:solidFill>
              <a:schemeClr val="accent1"/>
            </a:solidFill>
          </a:ln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A7283A7-B013-4089-9748-4AAAF8A93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28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651686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9171BD-0CDC-48ED-B811-BDBFE71C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Drensrør med utløp i bekk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1709E02E-1096-49CB-A2BF-73C62F6DC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34" y="1412875"/>
            <a:ext cx="5998633" cy="4498975"/>
          </a:xfrm>
          <a:ln>
            <a:solidFill>
              <a:schemeClr val="accent1"/>
            </a:solidFill>
          </a:ln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C95E278-72C1-4313-BF84-E54E9D9D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29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63864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6B2804-0221-4786-9A6B-555863ECC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dirty="0"/>
              <a:t>Spørreskjema - innhold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8959FFA-0814-44B4-ABE7-47A18B269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400" dirty="0"/>
              <a:t>Generell del</a:t>
            </a:r>
          </a:p>
          <a:p>
            <a:pPr lvl="1"/>
            <a:r>
              <a:rPr lang="nb-NO" sz="1600" dirty="0"/>
              <a:t>Årlig forbruk av vann og gjødsel</a:t>
            </a:r>
          </a:p>
          <a:p>
            <a:pPr lvl="1"/>
            <a:r>
              <a:rPr lang="nb-NO" sz="1600" dirty="0"/>
              <a:t>Type produksjon(er)</a:t>
            </a:r>
          </a:p>
          <a:p>
            <a:r>
              <a:rPr lang="nb-NO" sz="2400" dirty="0"/>
              <a:t>Om dreneringsrør og avrenning</a:t>
            </a:r>
          </a:p>
          <a:p>
            <a:r>
              <a:rPr lang="nb-NO" sz="2400" dirty="0"/>
              <a:t>Om resirkulering</a:t>
            </a:r>
          </a:p>
          <a:p>
            <a:pPr marL="0" indent="0">
              <a:buNone/>
            </a:pPr>
            <a:endParaRPr lang="nb-NO" sz="24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5C99162-8CB5-468F-92D0-CA324CC20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527230"/>
            <a:ext cx="2618964" cy="1473167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C988C6F-3AF6-4BC2-9F88-51F69A107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4509030"/>
            <a:ext cx="2079383" cy="149416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7D7AADB-D27F-4F2D-80D1-BF30F1D92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9839" y="4509030"/>
            <a:ext cx="1834934" cy="149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66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55B06D-D102-43CE-BCAE-24C86E8E9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Vannmengde i avløp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395F436D-0C09-44C2-9944-44616744F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7663" y="1400498"/>
            <a:ext cx="4224337" cy="3168253"/>
          </a:xfrm>
          <a:ln>
            <a:solidFill>
              <a:schemeClr val="accent1"/>
            </a:solidFill>
          </a:ln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F6A8139-F806-43C8-B591-C3798D639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30</a:t>
            </a:fld>
            <a:endParaRPr lang="nn-NO"/>
          </a:p>
        </p:txBody>
      </p:sp>
      <p:pic>
        <p:nvPicPr>
          <p:cNvPr id="5" name="Plassholder for innhold 5">
            <a:extLst>
              <a:ext uri="{FF2B5EF4-FFF2-40B4-BE49-F238E27FC236}">
                <a16:creationId xmlns:a16="http://schemas.microsoft.com/office/drawing/2014/main" id="{11EDC26F-0B6E-4D99-8EFD-F5A25596E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532320"/>
            <a:ext cx="3886530" cy="291489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13293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900E4D-90A0-44F9-86A3-FA7563891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Lite vann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147E075-B853-4AA2-A48F-8908A36AB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31</a:t>
            </a:fld>
            <a:endParaRPr lang="nn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E30BB9-F6AE-4CC0-BFB4-81C20C62B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1973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029AF39-6131-4EE6-8B25-31BBB16D1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32</a:t>
            </a:fld>
            <a:endParaRPr lang="nn-NO"/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43F7A8AB-F4F1-4B3A-8E92-DBD91086A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313" y="2059600"/>
            <a:ext cx="7737475" cy="3205524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6B402CCB-44FE-4BD1-8CC9-E4958E3E7728}"/>
              </a:ext>
            </a:extLst>
          </p:cNvPr>
          <p:cNvSpPr txBox="1"/>
          <p:nvPr/>
        </p:nvSpPr>
        <p:spPr>
          <a:xfrm>
            <a:off x="2861953" y="2059600"/>
            <a:ext cx="473825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1600" dirty="0"/>
              <a:t>Total P og orto P fra 14 gartneriet i Vestfold</a:t>
            </a: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C8DCE735-AEA4-41F5-B706-0F413803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358775"/>
            <a:ext cx="7800975" cy="827088"/>
          </a:xfrm>
        </p:spPr>
        <p:txBody>
          <a:bodyPr/>
          <a:lstStyle/>
          <a:p>
            <a:r>
              <a:rPr lang="nb-NO" dirty="0"/>
              <a:t>Prøveresultater </a:t>
            </a:r>
          </a:p>
        </p:txBody>
      </p:sp>
    </p:spTree>
    <p:extLst>
      <p:ext uri="{BB962C8B-B14F-4D97-AF65-F5344CB8AC3E}">
        <p14:creationId xmlns:p14="http://schemas.microsoft.com/office/powerpoint/2010/main" val="634574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A45318-3E80-4C6C-B983-EDF5C3730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Prøveresultater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6087D19-FA9F-4299-B131-E82492EA2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33</a:t>
            </a:fld>
            <a:endParaRPr lang="nn-NO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4D19A5E5-56F2-4F1C-B766-907EAD41B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313" y="2059600"/>
            <a:ext cx="7737475" cy="3205524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F70D333-7F45-463C-946B-918FC4985336}"/>
              </a:ext>
            </a:extLst>
          </p:cNvPr>
          <p:cNvSpPr txBox="1"/>
          <p:nvPr/>
        </p:nvSpPr>
        <p:spPr>
          <a:xfrm>
            <a:off x="3099460" y="2059600"/>
            <a:ext cx="445324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1600" dirty="0"/>
              <a:t>Total P og orto P fra 14 gartneriet i Vestfold</a:t>
            </a:r>
          </a:p>
        </p:txBody>
      </p:sp>
    </p:spTree>
    <p:extLst>
      <p:ext uri="{BB962C8B-B14F-4D97-AF65-F5344CB8AC3E}">
        <p14:creationId xmlns:p14="http://schemas.microsoft.com/office/powerpoint/2010/main" val="24235754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759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1DDAE8-A61E-459E-B363-7077D7877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Erfaringer fra Danmark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278F6603-3DC3-4612-BEFE-7BEA50212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3" y="1556792"/>
            <a:ext cx="2448271" cy="344482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7D8FC4FE-458E-45A2-8C5C-38DD0DAF8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556792"/>
            <a:ext cx="2493681" cy="3444828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5C93A52D-CB6F-47F0-9A37-4004501DB2D3}"/>
              </a:ext>
            </a:extLst>
          </p:cNvPr>
          <p:cNvSpPr/>
          <p:nvPr/>
        </p:nvSpPr>
        <p:spPr>
          <a:xfrm>
            <a:off x="755576" y="3645024"/>
            <a:ext cx="77768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>
                <a:hlinkClick r:id="rId4"/>
              </a:rPr>
              <a:t>https://www.odense.dk/erhverv/byggeri-og-miljoe/landbrug-og-gartnerier/gartneriprojektet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29011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152AD7-507D-47C8-A976-B38332C44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Erfaringer fra Danmark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F51CE9-33A6-4029-9D2A-6018F0ADC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102 gartnerier i </a:t>
            </a:r>
            <a:r>
              <a:rPr lang="nb-NO" dirty="0" err="1"/>
              <a:t>erhvervsmessig</a:t>
            </a:r>
            <a:r>
              <a:rPr lang="nb-NO" dirty="0"/>
              <a:t> drift i Odense kommune.</a:t>
            </a:r>
          </a:p>
          <a:p>
            <a:r>
              <a:rPr lang="nb-NO" dirty="0"/>
              <a:t>Totalt veksthusareal 1500 mål</a:t>
            </a:r>
          </a:p>
          <a:p>
            <a:r>
              <a:rPr lang="nb-NO" dirty="0"/>
              <a:t>¼ av arealet er det ikke mulighet for resirkulering.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02561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5E8FD4-6181-43E9-8D02-E068ECC07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Erfaringer fra Danmark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8A6F158-EAF3-4CEE-A4BB-6A759EDEE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Ofte er kun gangarealet sementert, bar jord under bord. </a:t>
            </a:r>
          </a:p>
          <a:p>
            <a:r>
              <a:rPr lang="nb-NO" dirty="0"/>
              <a:t>Lekkasjer fra bord, slanger ventiler mm kan føre til diffus avrenning.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05231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1ADBDA-4E1A-48D1-8CAE-168324A9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Erfaringer fra Danmark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78FFBA8-BBCC-4716-B018-942B90A0F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Overfylte returkar</a:t>
            </a:r>
          </a:p>
          <a:p>
            <a:r>
              <a:rPr lang="nb-NO" dirty="0"/>
              <a:t>Bordvask av </a:t>
            </a:r>
            <a:r>
              <a:rPr lang="nb-NO" dirty="0" err="1"/>
              <a:t>rullebord</a:t>
            </a:r>
            <a:endParaRPr lang="nb-NO" dirty="0"/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00C1832-50C1-4735-AC0E-331F5C3E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954239"/>
            <a:ext cx="36385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25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61C597-9861-43D9-9E8C-E1FCEEC3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600" dirty="0"/>
              <a:t>Stamløsningskar mm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F9BDC8-885F-41F1-8423-787621625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Manglende </a:t>
            </a:r>
            <a:r>
              <a:rPr lang="nb-NO" dirty="0" err="1"/>
              <a:t>oppkant</a:t>
            </a:r>
            <a:r>
              <a:rPr lang="nb-NO" dirty="0"/>
              <a:t> rundt stamløsningskar og gjødselblander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6911F54-22DE-445F-B6C8-BAF727CA6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655739"/>
            <a:ext cx="4320480" cy="336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89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1C500B-C4BE-458D-BDA5-8AB809AB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dirty="0"/>
              <a:t>Om dreneringsrør og avrenning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6E96F42-275E-4168-8859-86FD518E7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800" dirty="0"/>
              <a:t>2/3 mangler oversikt over dreneringsrør fra veksthusene.</a:t>
            </a:r>
          </a:p>
          <a:p>
            <a:pPr marL="0" indent="0">
              <a:buNone/>
            </a:pPr>
            <a:endParaRPr lang="nb-NO" sz="2800" dirty="0"/>
          </a:p>
          <a:p>
            <a:endParaRPr lang="nb-NO" sz="2800" dirty="0"/>
          </a:p>
          <a:p>
            <a:endParaRPr lang="nb-NO" sz="2800" dirty="0"/>
          </a:p>
          <a:p>
            <a:endParaRPr lang="nb-NO" sz="2800" dirty="0"/>
          </a:p>
          <a:p>
            <a:endParaRPr lang="nb-NO" sz="2800" dirty="0"/>
          </a:p>
          <a:p>
            <a:endParaRPr lang="nb-NO" sz="2800" dirty="0"/>
          </a:p>
          <a:p>
            <a:pPr marL="0" indent="0">
              <a:buNone/>
            </a:pPr>
            <a:endParaRPr lang="nb-NO" sz="2800" dirty="0"/>
          </a:p>
          <a:p>
            <a:endParaRPr lang="nb-NO" sz="28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F96DE96-21E9-4F17-9944-1F097D68EE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08920"/>
            <a:ext cx="4681716" cy="263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708BAB-20EF-4D81-A788-251E80907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dirty="0"/>
              <a:t>Kildesporing av avløpsforhold</a:t>
            </a:r>
            <a:endParaRPr lang="nb-NO" dirty="0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1CD737E6-7D87-443E-9962-47A4518F1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484784"/>
            <a:ext cx="5872510" cy="300568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8042556C-4983-4E68-916B-6D52020F802C}"/>
              </a:ext>
            </a:extLst>
          </p:cNvPr>
          <p:cNvSpPr txBox="1"/>
          <p:nvPr/>
        </p:nvSpPr>
        <p:spPr>
          <a:xfrm>
            <a:off x="755576" y="4869160"/>
            <a:ext cx="587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Ved de fleste gartneriene ble det avdekket avløpsvann som ledes rett ut i naturen via avløp eller via diffus nedsiving i grunnen.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607329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DC78CE-3760-417B-AFE0-61D5BDACB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Forhøyet næring i bekker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38DB8B2C-BE63-4CD8-8107-C19445172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0942" y="1505136"/>
            <a:ext cx="8465002" cy="38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895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B871DB-E0DB-4934-B8C4-244B0A04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Erfaringer fra Danmark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15DE19-986C-48A6-A8F5-51868D08B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Ut fra erfaringene så langt anmoder Odense kommune om at miljøstyrelsen utarbeider nasjonale retningslinjer for gartnerienes miljøforhold.</a:t>
            </a:r>
          </a:p>
        </p:txBody>
      </p:sp>
    </p:spTree>
    <p:extLst>
      <p:ext uri="{BB962C8B-B14F-4D97-AF65-F5344CB8AC3E}">
        <p14:creationId xmlns:p14="http://schemas.microsoft.com/office/powerpoint/2010/main" val="8082915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D683C1-D1E2-41F9-9870-DA9D8A823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600" dirty="0"/>
              <a:t>Tiltak - redusert avrenning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84E8816-24BC-4C2A-AAFA-502EE1D5E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dirty="0"/>
              <a:t>Hvis mulig; resirkulering i bruk på hele arealet, helst med system for desinfisering/rensing.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Rett dimensjonering av returkar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Montering av alarm for å unngå at returkar renner over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Godt vedlikehold av returkar, tetting av bord med sprekker, lekkasjer i slangeskjøter mm.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7682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10F3AD-A746-44BB-A5B1-6C35C35F2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600" dirty="0"/>
              <a:t>Tiltak redusert  avrenning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7C4DFC-489B-4579-8E89-6615398C0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800" dirty="0"/>
              <a:t>Bevissthet rundt gjødslings- og vanningspraksis.</a:t>
            </a:r>
          </a:p>
          <a:p>
            <a:pPr marL="0" indent="0">
              <a:buNone/>
            </a:pPr>
            <a:endParaRPr lang="nb-NO" sz="2800" dirty="0"/>
          </a:p>
          <a:p>
            <a:r>
              <a:rPr lang="nb-NO" sz="2800" dirty="0"/>
              <a:t>Etablering av </a:t>
            </a:r>
            <a:r>
              <a:rPr lang="nb-NO" sz="2800" dirty="0" err="1"/>
              <a:t>oppkant</a:t>
            </a:r>
            <a:r>
              <a:rPr lang="nb-NO" sz="2800" dirty="0"/>
              <a:t> rundt stamløsningskar og gjødselblander</a:t>
            </a:r>
          </a:p>
          <a:p>
            <a:pPr marL="0" indent="0">
              <a:buNone/>
            </a:pPr>
            <a:endParaRPr lang="nb-NO" sz="2800" dirty="0"/>
          </a:p>
          <a:p>
            <a:r>
              <a:rPr lang="nb-NO" sz="2800" dirty="0"/>
              <a:t>Hvis det likevel er gjødselvann på avveie, prøv å spore hvor lekkasjen kommer fra. </a:t>
            </a:r>
          </a:p>
        </p:txBody>
      </p:sp>
    </p:spTree>
    <p:extLst>
      <p:ext uri="{BB962C8B-B14F-4D97-AF65-F5344CB8AC3E}">
        <p14:creationId xmlns:p14="http://schemas.microsoft.com/office/powerpoint/2010/main" val="21930944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84FF31-7776-4AB4-B1E9-97AD2E449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Problemer ved resirkulering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4368DDD-9161-4305-A51E-F7651DD8A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Opphopning av salter, </a:t>
            </a:r>
            <a:r>
              <a:rPr lang="nb-NO" dirty="0" err="1"/>
              <a:t>NaCl</a:t>
            </a:r>
            <a:endParaRPr lang="nb-NO" dirty="0"/>
          </a:p>
          <a:p>
            <a:pPr marL="457200" lvl="1" indent="0">
              <a:buNone/>
            </a:pPr>
            <a:r>
              <a:rPr lang="nb-NO" dirty="0"/>
              <a:t>- Kan være problem ved bruk av </a:t>
            </a:r>
            <a:r>
              <a:rPr lang="nb-NO" dirty="0" err="1"/>
              <a:t>borevann</a:t>
            </a:r>
            <a:r>
              <a:rPr lang="nb-NO" dirty="0"/>
              <a:t>.</a:t>
            </a:r>
          </a:p>
          <a:p>
            <a:pPr lvl="1">
              <a:buFontTx/>
              <a:buChar char="-"/>
            </a:pPr>
            <a:r>
              <a:rPr lang="nb-NO" dirty="0"/>
              <a:t>Omvendt osmose for å rense </a:t>
            </a:r>
            <a:r>
              <a:rPr lang="nb-NO" dirty="0" err="1"/>
              <a:t>borevannet</a:t>
            </a:r>
            <a:r>
              <a:rPr lang="nb-NO" dirty="0"/>
              <a:t>, viktigst å fjerne </a:t>
            </a:r>
            <a:r>
              <a:rPr lang="nb-NO" dirty="0" err="1"/>
              <a:t>NaCl</a:t>
            </a:r>
            <a:endParaRPr lang="nb-NO" dirty="0"/>
          </a:p>
          <a:p>
            <a:pPr lvl="1">
              <a:buFontTx/>
              <a:buChar char="-"/>
            </a:pPr>
            <a:r>
              <a:rPr lang="nb-NO" dirty="0"/>
              <a:t>Bruk av regnvann i stedet for eller i tillegg til </a:t>
            </a:r>
            <a:r>
              <a:rPr lang="nb-NO" dirty="0" err="1"/>
              <a:t>borevann</a:t>
            </a:r>
            <a:r>
              <a:rPr lang="nb-NO" dirty="0"/>
              <a:t>.</a:t>
            </a:r>
          </a:p>
          <a:p>
            <a:pPr marL="457200" lvl="1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55146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6E374B-1FD3-4121-8B3C-A8D4DA76C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Problemer ved resirkulering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0F2080E-E12E-4FA0-96D8-8F5633F85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Sopp, bakterier, virus og nematoder</a:t>
            </a:r>
          </a:p>
          <a:p>
            <a:pPr marL="0" indent="0">
              <a:buNone/>
            </a:pPr>
            <a:r>
              <a:rPr lang="nb-NO" dirty="0"/>
              <a:t>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01DBB28-CDEE-4626-8B68-F8A17F0BC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204865"/>
            <a:ext cx="3043975" cy="216024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0EC1094-0CED-40B8-AA42-8720EA1DA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924945"/>
            <a:ext cx="2726676" cy="2372362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019B4191-717C-48B8-BF62-FF6C340F6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663" y="3995445"/>
            <a:ext cx="3074137" cy="202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36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D93D3A-C79C-4DFA-A6A7-E11EDDDB6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Ulike rensesystemer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B365023-E046-441D-BC97-3258A1C59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Langsom sandfiltrering</a:t>
            </a:r>
          </a:p>
          <a:p>
            <a:r>
              <a:rPr lang="nb-NO" dirty="0"/>
              <a:t>Biofilter</a:t>
            </a:r>
          </a:p>
          <a:p>
            <a:r>
              <a:rPr lang="nb-NO" dirty="0"/>
              <a:t>UV (evt. i kombinasjon med ozon)</a:t>
            </a:r>
          </a:p>
          <a:p>
            <a:r>
              <a:rPr lang="nb-NO" dirty="0"/>
              <a:t>Kobberanlegg</a:t>
            </a:r>
          </a:p>
          <a:p>
            <a:r>
              <a:rPr lang="nb-NO" dirty="0"/>
              <a:t>Klor og </a:t>
            </a:r>
            <a:r>
              <a:rPr lang="nb-NO" dirty="0" err="1"/>
              <a:t>hydrogenperogsyd</a:t>
            </a:r>
            <a:endParaRPr lang="nb-NO" dirty="0"/>
          </a:p>
          <a:p>
            <a:r>
              <a:rPr lang="nb-NO" dirty="0"/>
              <a:t>Oppvarming</a:t>
            </a:r>
          </a:p>
        </p:txBody>
      </p:sp>
    </p:spTree>
    <p:extLst>
      <p:ext uri="{BB962C8B-B14F-4D97-AF65-F5344CB8AC3E}">
        <p14:creationId xmlns:p14="http://schemas.microsoft.com/office/powerpoint/2010/main" val="19797209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3343E5-4DCC-4979-A8FA-1C1A97CF5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Desinfisering ved oppvarming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7CCD782-A521-41B0-8896-5234DB080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7211144" cy="2980927"/>
          </a:xfrm>
        </p:spPr>
        <p:txBody>
          <a:bodyPr/>
          <a:lstStyle/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AD60E4E-886C-41DE-940C-D66C9FB84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72" y="1600201"/>
            <a:ext cx="71247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302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931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299B57-8C65-4F92-A65E-A565FC122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dirty="0"/>
              <a:t>Om resirkulering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056B45F-B4C6-4C15-AC2A-A3F3160B8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sz="2400" dirty="0"/>
              <a:t>«Alt eller ingenting» 78% av totalarealet har opplegg for resirkulering.</a:t>
            </a:r>
          </a:p>
          <a:p>
            <a:pPr marL="0" indent="0">
              <a:buNone/>
            </a:pPr>
            <a:endParaRPr lang="nb-NO" sz="2400" dirty="0"/>
          </a:p>
          <a:p>
            <a:r>
              <a:rPr lang="nb-NO" sz="2400" dirty="0"/>
              <a:t>Små, provisoriske anlegg uten helårsdrift mangler ofte resirkulering.</a:t>
            </a:r>
          </a:p>
          <a:p>
            <a:pPr marL="0" indent="0">
              <a:buNone/>
            </a:pPr>
            <a:endParaRPr lang="nb-NO" sz="2400" dirty="0"/>
          </a:p>
          <a:p>
            <a:r>
              <a:rPr lang="nb-NO" sz="2400" dirty="0"/>
              <a:t>Vanskelig for gartnerne å svare på hvor tett vanningsanlegget er.</a:t>
            </a:r>
          </a:p>
          <a:p>
            <a:endParaRPr lang="nb-NO" sz="2400" dirty="0"/>
          </a:p>
          <a:p>
            <a:r>
              <a:rPr lang="nb-NO" sz="2400" dirty="0"/>
              <a:t>God oversikt over antall returkar, dårligere oversikt over størrelse og tilstand. </a:t>
            </a:r>
          </a:p>
          <a:p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943625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744BD3-B7E1-411B-942C-EAE78C5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dirty="0"/>
              <a:t>Desinfisering/rensing av returvann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24D7385-53BA-4C96-A924-6606A5F3F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579296" cy="4421088"/>
          </a:xfrm>
        </p:spPr>
        <p:txBody>
          <a:bodyPr>
            <a:normAutofit/>
          </a:bodyPr>
          <a:lstStyle/>
          <a:p>
            <a:r>
              <a:rPr lang="nb-NO" sz="2800" dirty="0"/>
              <a:t>Rundt halvparten har en form for rensing.</a:t>
            </a:r>
          </a:p>
          <a:p>
            <a:pPr marL="0" indent="0">
              <a:buNone/>
            </a:pPr>
            <a:r>
              <a:rPr lang="nb-NO" sz="2800" dirty="0"/>
              <a:t>	-Aqua-hort (frigivelse av kobberioner)</a:t>
            </a:r>
          </a:p>
          <a:p>
            <a:pPr marL="0" indent="0">
              <a:buNone/>
            </a:pPr>
            <a:r>
              <a:rPr lang="nb-NO" sz="2800" dirty="0"/>
              <a:t>	-UV-lys</a:t>
            </a:r>
          </a:p>
          <a:p>
            <a:pPr marL="0" indent="0">
              <a:buNone/>
            </a:pPr>
            <a:r>
              <a:rPr lang="nb-NO" sz="2800" dirty="0"/>
              <a:t>	-Fysisk membranfiltrering</a:t>
            </a:r>
          </a:p>
          <a:p>
            <a:pPr marL="0" indent="0">
              <a:buNone/>
            </a:pPr>
            <a:r>
              <a:rPr lang="nb-NO" sz="2800" dirty="0"/>
              <a:t>	-Sandfilter     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75FB066-9712-499A-945B-638A2154B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839" y="2852935"/>
            <a:ext cx="2556285" cy="23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7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D886A9-00EA-43E6-8F75-F94C78FA7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dirty="0"/>
              <a:t>Hva med avrenning av næring fra anlegg med resirkulering</a:t>
            </a:r>
            <a:r>
              <a:rPr lang="nb-NO" sz="2800" b="0" dirty="0"/>
              <a:t>?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A03AA8D5-9DAE-4B99-8724-1000AED67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88" t="46459" r="45041" b="-1837"/>
          <a:stretch/>
        </p:blipFill>
        <p:spPr>
          <a:xfrm>
            <a:off x="1331640" y="1852746"/>
            <a:ext cx="4176464" cy="331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71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873D3B-120E-4AEC-A6E2-3AA7690D8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400" dirty="0" err="1"/>
              <a:t>Orto</a:t>
            </a:r>
            <a:r>
              <a:rPr lang="nb-NO" sz="2400" dirty="0"/>
              <a:t> fosfat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FAAC748-8B05-4B6A-A2AA-D5CDD6FB7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8</a:t>
            </a:fld>
            <a:endParaRPr lang="nn-NO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1ED6295B-D11C-4211-9EAD-9A81E6B34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5616" y="1506539"/>
            <a:ext cx="5623700" cy="374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86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2E62A1-9447-4664-B231-59D5C1FA5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88" y="913947"/>
            <a:ext cx="7800975" cy="827088"/>
          </a:xfrm>
        </p:spPr>
        <p:txBody>
          <a:bodyPr>
            <a:normAutofit fontScale="90000"/>
          </a:bodyPr>
          <a:lstStyle/>
          <a:p>
            <a:r>
              <a:rPr lang="nb-NO" dirty="0"/>
              <a:t>Prøve fra bordvaskevann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87FE311-8897-42D6-B6A8-93052C99FD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215" t="15731" r="-1"/>
          <a:stretch/>
        </p:blipFill>
        <p:spPr>
          <a:xfrm>
            <a:off x="899593" y="2492896"/>
            <a:ext cx="6904558" cy="2030117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845972D-CAE0-475B-AFEA-09E1F890B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B04C-DBDD-4936-8496-623C6BA0B95E}" type="slidenum">
              <a:rPr lang="nn-NO" smtClean="0"/>
              <a:pPr/>
              <a:t>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288761460"/>
      </p:ext>
    </p:extLst>
  </p:cSld>
  <p:clrMapOvr>
    <a:masterClrMapping/>
  </p:clrMapOvr>
</p:sld>
</file>

<file path=ppt/theme/theme1.xml><?xml version="1.0" encoding="utf-8"?>
<a:theme xmlns:a="http://schemas.openxmlformats.org/drawingml/2006/main" name="NLR_Vik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804</Words>
  <Application>Microsoft Office PowerPoint</Application>
  <PresentationFormat>Skjermfremvisning (4:3)</PresentationFormat>
  <Paragraphs>185</Paragraphs>
  <Slides>49</Slides>
  <Notes>8</Notes>
  <HiddenSlides>12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49</vt:i4>
      </vt:variant>
    </vt:vector>
  </HeadingPairs>
  <TitlesOfParts>
    <vt:vector size="54" baseType="lpstr">
      <vt:lpstr>Arial</vt:lpstr>
      <vt:lpstr>Calibri</vt:lpstr>
      <vt:lpstr>Verdana</vt:lpstr>
      <vt:lpstr>Wingdings</vt:lpstr>
      <vt:lpstr>NLR_Viken</vt:lpstr>
      <vt:lpstr>Utredning av avrenning fra veksthussektoren i Vestfold</vt:lpstr>
      <vt:lpstr>Mål med prosjektet</vt:lpstr>
      <vt:lpstr>Spørreskjema - innhold</vt:lpstr>
      <vt:lpstr>Om dreneringsrør og avrenning</vt:lpstr>
      <vt:lpstr>Om resirkulering</vt:lpstr>
      <vt:lpstr>Desinfisering/rensing av returvann</vt:lpstr>
      <vt:lpstr>Hva med avrenning av næring fra anlegg med resirkulering?</vt:lpstr>
      <vt:lpstr>Orto fosfat</vt:lpstr>
      <vt:lpstr>Prøve fra bordvaskevann</vt:lpstr>
      <vt:lpstr>Prøveuttak 2018 </vt:lpstr>
      <vt:lpstr>Analyser</vt:lpstr>
      <vt:lpstr>Analysedata </vt:lpstr>
      <vt:lpstr>Prøvetaking et helt år!</vt:lpstr>
      <vt:lpstr>Gartneri A</vt:lpstr>
      <vt:lpstr>PowerPoint-presentasjon</vt:lpstr>
      <vt:lpstr>Gartneri B</vt:lpstr>
      <vt:lpstr>PowerPoint-presentasjon</vt:lpstr>
      <vt:lpstr>PowerPoint-presentasjon</vt:lpstr>
      <vt:lpstr>PowerPoint-presentasjon</vt:lpstr>
      <vt:lpstr>Samlet</vt:lpstr>
      <vt:lpstr>PowerPoint-presentasjon</vt:lpstr>
      <vt:lpstr>Avløpsprøver</vt:lpstr>
      <vt:lpstr>Måling av vannmengde</vt:lpstr>
      <vt:lpstr>PowerPoint-presentasjon</vt:lpstr>
      <vt:lpstr>14 Gartnerier i Vestfold</vt:lpstr>
      <vt:lpstr>Prøveuttak, 14 gartnerier i vestfold</vt:lpstr>
      <vt:lpstr>Avstand fra veksthuset</vt:lpstr>
      <vt:lpstr>Inne i veksthuset</vt:lpstr>
      <vt:lpstr>Drensrør med utløp i bekk</vt:lpstr>
      <vt:lpstr>Vannmengde i avløp</vt:lpstr>
      <vt:lpstr>Lite vann</vt:lpstr>
      <vt:lpstr>Prøveresultater </vt:lpstr>
      <vt:lpstr>Prøveresultater </vt:lpstr>
      <vt:lpstr>PowerPoint-presentasjon</vt:lpstr>
      <vt:lpstr>Erfaringer fra Danmark</vt:lpstr>
      <vt:lpstr>Erfaringer fra Danmark</vt:lpstr>
      <vt:lpstr>Erfaringer fra Danmark</vt:lpstr>
      <vt:lpstr>Erfaringer fra Danmark</vt:lpstr>
      <vt:lpstr>Stamløsningskar mm</vt:lpstr>
      <vt:lpstr>Kildesporing av avløpsforhold</vt:lpstr>
      <vt:lpstr>Forhøyet næring i bekker</vt:lpstr>
      <vt:lpstr>Erfaringer fra Danmark</vt:lpstr>
      <vt:lpstr>Tiltak - redusert avrenning</vt:lpstr>
      <vt:lpstr>Tiltak redusert  avrenning</vt:lpstr>
      <vt:lpstr>Problemer ved resirkulering</vt:lpstr>
      <vt:lpstr>Problemer ved resirkulering</vt:lpstr>
      <vt:lpstr>Ulike rensesystemer</vt:lpstr>
      <vt:lpstr>Desinfisering ved oppvarming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LENOVO USER</dc:creator>
  <cp:lastModifiedBy>Grimstad, Karen Beate</cp:lastModifiedBy>
  <cp:revision>84</cp:revision>
  <dcterms:created xsi:type="dcterms:W3CDTF">2011-10-11T06:48:49Z</dcterms:created>
  <dcterms:modified xsi:type="dcterms:W3CDTF">2019-02-08T12:00:46Z</dcterms:modified>
</cp:coreProperties>
</file>